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2"/>
  </p:notesMasterIdLst>
  <p:handoutMasterIdLst>
    <p:handoutMasterId r:id="rId63"/>
  </p:handoutMasterIdLst>
  <p:sldIdLst>
    <p:sldId id="330" r:id="rId2"/>
    <p:sldId id="258" r:id="rId3"/>
    <p:sldId id="268" r:id="rId4"/>
    <p:sldId id="266" r:id="rId5"/>
    <p:sldId id="270" r:id="rId6"/>
    <p:sldId id="269" r:id="rId7"/>
    <p:sldId id="273" r:id="rId8"/>
    <p:sldId id="275" r:id="rId9"/>
    <p:sldId id="278" r:id="rId10"/>
    <p:sldId id="276" r:id="rId11"/>
    <p:sldId id="277" r:id="rId12"/>
    <p:sldId id="279" r:id="rId13"/>
    <p:sldId id="280" r:id="rId14"/>
    <p:sldId id="281" r:id="rId15"/>
    <p:sldId id="282" r:id="rId16"/>
    <p:sldId id="283" r:id="rId17"/>
    <p:sldId id="284" r:id="rId18"/>
    <p:sldId id="285" r:id="rId19"/>
    <p:sldId id="311" r:id="rId20"/>
    <p:sldId id="291" r:id="rId21"/>
    <p:sldId id="292" r:id="rId22"/>
    <p:sldId id="294" r:id="rId23"/>
    <p:sldId id="295" r:id="rId24"/>
    <p:sldId id="296" r:id="rId25"/>
    <p:sldId id="297" r:id="rId26"/>
    <p:sldId id="298" r:id="rId27"/>
    <p:sldId id="299" r:id="rId28"/>
    <p:sldId id="300" r:id="rId29"/>
    <p:sldId id="301" r:id="rId30"/>
    <p:sldId id="303" r:id="rId31"/>
    <p:sldId id="302" r:id="rId32"/>
    <p:sldId id="305" r:id="rId33"/>
    <p:sldId id="306" r:id="rId34"/>
    <p:sldId id="307" r:id="rId35"/>
    <p:sldId id="304" r:id="rId36"/>
    <p:sldId id="308" r:id="rId37"/>
    <p:sldId id="309" r:id="rId38"/>
    <p:sldId id="310" r:id="rId39"/>
    <p:sldId id="328" r:id="rId40"/>
    <p:sldId id="286" r:id="rId41"/>
    <p:sldId id="312" r:id="rId42"/>
    <p:sldId id="327" r:id="rId43"/>
    <p:sldId id="313" r:id="rId44"/>
    <p:sldId id="314" r:id="rId45"/>
    <p:sldId id="316" r:id="rId46"/>
    <p:sldId id="317" r:id="rId47"/>
    <p:sldId id="315" r:id="rId48"/>
    <p:sldId id="318" r:id="rId49"/>
    <p:sldId id="319" r:id="rId50"/>
    <p:sldId id="320" r:id="rId51"/>
    <p:sldId id="321" r:id="rId52"/>
    <p:sldId id="322" r:id="rId53"/>
    <p:sldId id="323" r:id="rId54"/>
    <p:sldId id="324" r:id="rId55"/>
    <p:sldId id="325" r:id="rId56"/>
    <p:sldId id="326" r:id="rId57"/>
    <p:sldId id="290" r:id="rId58"/>
    <p:sldId id="287" r:id="rId59"/>
    <p:sldId id="329" r:id="rId60"/>
    <p:sldId id="265" r:id="rId61"/>
  </p:sldIdLst>
  <p:sldSz cx="12192000" cy="6858000"/>
  <p:notesSz cx="7102475" cy="1023302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tilisateur de Microsoft Office"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C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39" autoAdjust="0"/>
    <p:restoredTop sz="94643"/>
  </p:normalViewPr>
  <p:slideViewPr>
    <p:cSldViewPr snapToGrid="0">
      <p:cViewPr varScale="1">
        <p:scale>
          <a:sx n="115" d="100"/>
          <a:sy n="115" d="100"/>
        </p:scale>
        <p:origin x="688" y="200"/>
      </p:cViewPr>
      <p:guideLst/>
    </p:cSldViewPr>
  </p:slideViewPr>
  <p:notesTextViewPr>
    <p:cViewPr>
      <p:scale>
        <a:sx n="1" d="1"/>
        <a:sy n="1" d="1"/>
      </p:scale>
      <p:origin x="0" y="0"/>
    </p:cViewPr>
  </p:notesTextViewPr>
  <p:notesViewPr>
    <p:cSldViewPr snapToGrid="0">
      <p:cViewPr varScale="1">
        <p:scale>
          <a:sx n="49" d="100"/>
          <a:sy n="49" d="100"/>
        </p:scale>
        <p:origin x="295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commentAuthors" Target="commentAuthors.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4022725" y="0"/>
            <a:ext cx="3078163" cy="512763"/>
          </a:xfrm>
          <a:prstGeom prst="rect">
            <a:avLst/>
          </a:prstGeom>
        </p:spPr>
        <p:txBody>
          <a:bodyPr vert="horz" lIns="91440" tIns="45720" rIns="91440" bIns="45720" rtlCol="0"/>
          <a:lstStyle>
            <a:lvl1pPr algn="r">
              <a:defRPr sz="1200"/>
            </a:lvl1pPr>
          </a:lstStyle>
          <a:p>
            <a:fld id="{D2964F27-2B87-4A92-865E-F6090B62F5B7}" type="datetimeFigureOut">
              <a:rPr lang="fr-FR" smtClean="0"/>
              <a:t>15/05/2018</a:t>
            </a:fld>
            <a:endParaRPr lang="fr-FR"/>
          </a:p>
        </p:txBody>
      </p:sp>
      <p:sp>
        <p:nvSpPr>
          <p:cNvPr id="4" name="Espace réservé du pied de page 3"/>
          <p:cNvSpPr>
            <a:spLocks noGrp="1"/>
          </p:cNvSpPr>
          <p:nvPr>
            <p:ph type="ftr" sz="quarter" idx="2"/>
          </p:nvPr>
        </p:nvSpPr>
        <p:spPr>
          <a:xfrm>
            <a:off x="0" y="9720263"/>
            <a:ext cx="3078163" cy="512762"/>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4022725" y="9720263"/>
            <a:ext cx="3078163" cy="512762"/>
          </a:xfrm>
          <a:prstGeom prst="rect">
            <a:avLst/>
          </a:prstGeom>
        </p:spPr>
        <p:txBody>
          <a:bodyPr vert="horz" lIns="91440" tIns="45720" rIns="91440" bIns="45720" rtlCol="0" anchor="b"/>
          <a:lstStyle>
            <a:lvl1pPr algn="r">
              <a:defRPr sz="1200"/>
            </a:lvl1pPr>
          </a:lstStyle>
          <a:p>
            <a:fld id="{69410D7B-8905-44E0-9604-1D65C0D15D35}" type="slidenum">
              <a:rPr lang="fr-FR" smtClean="0"/>
              <a:t>‹#›</a:t>
            </a:fld>
            <a:endParaRPr lang="fr-FR"/>
          </a:p>
        </p:txBody>
      </p:sp>
    </p:spTree>
    <p:extLst>
      <p:ext uri="{BB962C8B-B14F-4D97-AF65-F5344CB8AC3E}">
        <p14:creationId xmlns:p14="http://schemas.microsoft.com/office/powerpoint/2010/main" val="482503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7739" cy="513428"/>
          </a:xfrm>
          <a:prstGeom prst="rect">
            <a:avLst/>
          </a:prstGeom>
        </p:spPr>
        <p:txBody>
          <a:bodyPr vert="horz" lIns="99057" tIns="49528" rIns="99057" bIns="49528" rtlCol="0"/>
          <a:lstStyle>
            <a:lvl1pPr algn="l">
              <a:defRPr sz="1300"/>
            </a:lvl1pPr>
          </a:lstStyle>
          <a:p>
            <a:endParaRPr lang="fr-FR"/>
          </a:p>
        </p:txBody>
      </p:sp>
      <p:sp>
        <p:nvSpPr>
          <p:cNvPr id="3" name="Espace réservé de la date 2"/>
          <p:cNvSpPr>
            <a:spLocks noGrp="1"/>
          </p:cNvSpPr>
          <p:nvPr>
            <p:ph type="dt" idx="1"/>
          </p:nvPr>
        </p:nvSpPr>
        <p:spPr>
          <a:xfrm>
            <a:off x="4023092" y="0"/>
            <a:ext cx="3077739" cy="513428"/>
          </a:xfrm>
          <a:prstGeom prst="rect">
            <a:avLst/>
          </a:prstGeom>
        </p:spPr>
        <p:txBody>
          <a:bodyPr vert="horz" lIns="99057" tIns="49528" rIns="99057" bIns="49528" rtlCol="0"/>
          <a:lstStyle>
            <a:lvl1pPr algn="r">
              <a:defRPr sz="1300"/>
            </a:lvl1pPr>
          </a:lstStyle>
          <a:p>
            <a:fld id="{2DA49B82-12AB-4119-8748-049626F8A451}" type="datetimeFigureOut">
              <a:rPr lang="fr-FR" smtClean="0"/>
              <a:t>15/05/2018</a:t>
            </a:fld>
            <a:endParaRPr lang="fr-FR"/>
          </a:p>
        </p:txBody>
      </p:sp>
      <p:sp>
        <p:nvSpPr>
          <p:cNvPr id="4" name="Espace réservé de l'image des diapositives 3"/>
          <p:cNvSpPr>
            <a:spLocks noGrp="1" noRot="1" noChangeAspect="1"/>
          </p:cNvSpPr>
          <p:nvPr>
            <p:ph type="sldImg" idx="2"/>
          </p:nvPr>
        </p:nvSpPr>
        <p:spPr>
          <a:xfrm>
            <a:off x="482600" y="1279525"/>
            <a:ext cx="6137275" cy="3452813"/>
          </a:xfrm>
          <a:prstGeom prst="rect">
            <a:avLst/>
          </a:prstGeom>
          <a:noFill/>
          <a:ln w="12700">
            <a:solidFill>
              <a:prstClr val="black"/>
            </a:solidFill>
          </a:ln>
        </p:spPr>
        <p:txBody>
          <a:bodyPr vert="horz" lIns="99057" tIns="49528" rIns="99057" bIns="49528" rtlCol="0" anchor="ctr"/>
          <a:lstStyle/>
          <a:p>
            <a:endParaRPr lang="fr-FR"/>
          </a:p>
        </p:txBody>
      </p:sp>
      <p:sp>
        <p:nvSpPr>
          <p:cNvPr id="5" name="Espace réservé des notes 4"/>
          <p:cNvSpPr>
            <a:spLocks noGrp="1"/>
          </p:cNvSpPr>
          <p:nvPr>
            <p:ph type="body" sz="quarter" idx="3"/>
          </p:nvPr>
        </p:nvSpPr>
        <p:spPr>
          <a:xfrm>
            <a:off x="710248" y="4924643"/>
            <a:ext cx="5681980" cy="4029254"/>
          </a:xfrm>
          <a:prstGeom prst="rect">
            <a:avLst/>
          </a:prstGeom>
        </p:spPr>
        <p:txBody>
          <a:bodyPr vert="horz" lIns="99057" tIns="49528" rIns="99057" bIns="49528"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19598"/>
            <a:ext cx="3077739" cy="513427"/>
          </a:xfrm>
          <a:prstGeom prst="rect">
            <a:avLst/>
          </a:prstGeom>
        </p:spPr>
        <p:txBody>
          <a:bodyPr vert="horz" lIns="99057" tIns="49528" rIns="99057" bIns="4952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3092" y="9719598"/>
            <a:ext cx="3077739" cy="513427"/>
          </a:xfrm>
          <a:prstGeom prst="rect">
            <a:avLst/>
          </a:prstGeom>
        </p:spPr>
        <p:txBody>
          <a:bodyPr vert="horz" lIns="99057" tIns="49528" rIns="99057" bIns="49528" rtlCol="0" anchor="b"/>
          <a:lstStyle>
            <a:lvl1pPr algn="r">
              <a:defRPr sz="1300"/>
            </a:lvl1pPr>
          </a:lstStyle>
          <a:p>
            <a:fld id="{3A0C8B45-E0C3-4424-B086-182EFC0CC9D3}" type="slidenum">
              <a:rPr lang="fr-FR" smtClean="0"/>
              <a:t>‹#›</a:t>
            </a:fld>
            <a:endParaRPr lang="fr-FR"/>
          </a:p>
        </p:txBody>
      </p:sp>
    </p:spTree>
    <p:extLst>
      <p:ext uri="{BB962C8B-B14F-4D97-AF65-F5344CB8AC3E}">
        <p14:creationId xmlns:p14="http://schemas.microsoft.com/office/powerpoint/2010/main" val="3248353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s://fr.wikipedia.org/wiki/Programmation_orient%C3%A9e_objet"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fontAlgn="base"/>
            <a:r>
              <a:rPr lang="fr-FR" sz="1200" b="0" i="0" kern="1200" dirty="0" smtClean="0">
                <a:solidFill>
                  <a:schemeClr val="tx1"/>
                </a:solidFill>
                <a:effectLst/>
                <a:latin typeface="+mn-lt"/>
                <a:ea typeface="+mn-ea"/>
                <a:cs typeface="+mn-cs"/>
              </a:rPr>
              <a:t>Java était destiné aux développeurs expérimentés. Il imposait d’être intransigeant avec son typage, ses classes et ses méthodes </a:t>
            </a:r>
            <a:r>
              <a:rPr lang="fr-FR" sz="1200" b="0" i="0" kern="1200" dirty="0" err="1" smtClean="0">
                <a:solidFill>
                  <a:schemeClr val="tx1"/>
                </a:solidFill>
                <a:effectLst/>
                <a:latin typeface="+mn-lt"/>
                <a:ea typeface="+mn-ea"/>
                <a:cs typeface="+mn-cs"/>
              </a:rPr>
              <a:t>static</a:t>
            </a:r>
            <a:r>
              <a:rPr lang="fr-FR" sz="1200" b="0" i="0" kern="1200" dirty="0" smtClean="0">
                <a:solidFill>
                  <a:schemeClr val="tx1"/>
                </a:solidFill>
                <a:effectLst/>
                <a:latin typeface="+mn-lt"/>
                <a:ea typeface="+mn-ea"/>
                <a:cs typeface="+mn-cs"/>
              </a:rPr>
              <a:t>/main et il fallait compiler le code sous forme d’applet afin de l’embarquer dans une page web. Dès lors, le navigateur devait avoir la machine virtuelle pour l’exécuter.</a:t>
            </a:r>
          </a:p>
          <a:p>
            <a:pPr fontAlgn="base"/>
            <a:r>
              <a:rPr lang="fr-FR" sz="1200" b="0" i="0" kern="1200" dirty="0" smtClean="0">
                <a:solidFill>
                  <a:schemeClr val="tx1"/>
                </a:solidFill>
                <a:effectLst/>
                <a:latin typeface="+mn-lt"/>
                <a:ea typeface="+mn-ea"/>
                <a:cs typeface="+mn-cs"/>
              </a:rPr>
              <a:t>Beaucoup trop d’étape. Beaucoup trop lourd. Beaucoup trop difficile à apprendre pour des débutants en programmation : voici comment les gars de Netscape voyaient Java.</a:t>
            </a:r>
          </a:p>
          <a:p>
            <a:endParaRPr lang="fr-FR" dirty="0"/>
          </a:p>
        </p:txBody>
      </p:sp>
      <p:sp>
        <p:nvSpPr>
          <p:cNvPr id="4" name="Espace réservé du numéro de diapositive 3"/>
          <p:cNvSpPr>
            <a:spLocks noGrp="1"/>
          </p:cNvSpPr>
          <p:nvPr>
            <p:ph type="sldNum" sz="quarter" idx="10"/>
          </p:nvPr>
        </p:nvSpPr>
        <p:spPr/>
        <p:txBody>
          <a:bodyPr/>
          <a:lstStyle/>
          <a:p>
            <a:fld id="{3A0C8B45-E0C3-4424-B086-182EFC0CC9D3}" type="slidenum">
              <a:rPr lang="fr-FR" smtClean="0"/>
              <a:t>4</a:t>
            </a:fld>
            <a:endParaRPr lang="fr-FR"/>
          </a:p>
        </p:txBody>
      </p:sp>
    </p:spTree>
    <p:extLst>
      <p:ext uri="{BB962C8B-B14F-4D97-AF65-F5344CB8AC3E}">
        <p14:creationId xmlns:p14="http://schemas.microsoft.com/office/powerpoint/2010/main" val="332895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0C8B45-E0C3-4424-B086-182EFC0CC9D3}" type="slidenum">
              <a:rPr lang="fr-FR" smtClean="0"/>
              <a:t>32</a:t>
            </a:fld>
            <a:endParaRPr lang="fr-FR"/>
          </a:p>
        </p:txBody>
      </p:sp>
    </p:spTree>
    <p:extLst>
      <p:ext uri="{BB962C8B-B14F-4D97-AF65-F5344CB8AC3E}">
        <p14:creationId xmlns:p14="http://schemas.microsoft.com/office/powerpoint/2010/main" val="1203218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0C8B45-E0C3-4424-B086-182EFC0CC9D3}" type="slidenum">
              <a:rPr lang="fr-FR" smtClean="0"/>
              <a:t>33</a:t>
            </a:fld>
            <a:endParaRPr lang="fr-FR"/>
          </a:p>
        </p:txBody>
      </p:sp>
    </p:spTree>
    <p:extLst>
      <p:ext uri="{BB962C8B-B14F-4D97-AF65-F5344CB8AC3E}">
        <p14:creationId xmlns:p14="http://schemas.microsoft.com/office/powerpoint/2010/main" val="392951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0C8B45-E0C3-4424-B086-182EFC0CC9D3}" type="slidenum">
              <a:rPr lang="fr-FR" smtClean="0"/>
              <a:t>34</a:t>
            </a:fld>
            <a:endParaRPr lang="fr-FR"/>
          </a:p>
        </p:txBody>
      </p:sp>
    </p:spTree>
    <p:extLst>
      <p:ext uri="{BB962C8B-B14F-4D97-AF65-F5344CB8AC3E}">
        <p14:creationId xmlns:p14="http://schemas.microsoft.com/office/powerpoint/2010/main" val="1714818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0C8B45-E0C3-4424-B086-182EFC0CC9D3}" type="slidenum">
              <a:rPr lang="fr-FR" smtClean="0"/>
              <a:t>35</a:t>
            </a:fld>
            <a:endParaRPr lang="fr-FR"/>
          </a:p>
        </p:txBody>
      </p:sp>
    </p:spTree>
    <p:extLst>
      <p:ext uri="{BB962C8B-B14F-4D97-AF65-F5344CB8AC3E}">
        <p14:creationId xmlns:p14="http://schemas.microsoft.com/office/powerpoint/2010/main" val="1465539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0C8B45-E0C3-4424-B086-182EFC0CC9D3}" type="slidenum">
              <a:rPr lang="fr-FR" smtClean="0"/>
              <a:t>36</a:t>
            </a:fld>
            <a:endParaRPr lang="fr-FR"/>
          </a:p>
        </p:txBody>
      </p:sp>
    </p:spTree>
    <p:extLst>
      <p:ext uri="{BB962C8B-B14F-4D97-AF65-F5344CB8AC3E}">
        <p14:creationId xmlns:p14="http://schemas.microsoft.com/office/powerpoint/2010/main" val="969873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0C8B45-E0C3-4424-B086-182EFC0CC9D3}" type="slidenum">
              <a:rPr lang="fr-FR" smtClean="0"/>
              <a:t>37</a:t>
            </a:fld>
            <a:endParaRPr lang="fr-FR"/>
          </a:p>
        </p:txBody>
      </p:sp>
    </p:spTree>
    <p:extLst>
      <p:ext uri="{BB962C8B-B14F-4D97-AF65-F5344CB8AC3E}">
        <p14:creationId xmlns:p14="http://schemas.microsoft.com/office/powerpoint/2010/main" val="1630716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0C8B45-E0C3-4424-B086-182EFC0CC9D3}" type="slidenum">
              <a:rPr lang="fr-FR" smtClean="0"/>
              <a:t>38</a:t>
            </a:fld>
            <a:endParaRPr lang="fr-FR"/>
          </a:p>
        </p:txBody>
      </p:sp>
    </p:spTree>
    <p:extLst>
      <p:ext uri="{BB962C8B-B14F-4D97-AF65-F5344CB8AC3E}">
        <p14:creationId xmlns:p14="http://schemas.microsoft.com/office/powerpoint/2010/main" val="1626647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La </a:t>
            </a:r>
            <a:r>
              <a:rPr lang="fr-FR" sz="1200" b="1" i="0" kern="1200" dirty="0" smtClean="0">
                <a:solidFill>
                  <a:schemeClr val="tx1"/>
                </a:solidFill>
                <a:effectLst/>
                <a:latin typeface="+mn-lt"/>
                <a:ea typeface="+mn-ea"/>
                <a:cs typeface="+mn-cs"/>
              </a:rPr>
              <a:t>programmation orientée prototype</a:t>
            </a:r>
            <a:r>
              <a:rPr lang="fr-FR" sz="1200" b="0" i="0" kern="1200" dirty="0" smtClean="0">
                <a:solidFill>
                  <a:schemeClr val="tx1"/>
                </a:solidFill>
                <a:effectLst/>
                <a:latin typeface="+mn-lt"/>
                <a:ea typeface="+mn-ea"/>
                <a:cs typeface="+mn-cs"/>
              </a:rPr>
              <a:t> est une forme de </a:t>
            </a:r>
            <a:r>
              <a:rPr lang="fr-FR" sz="1200" b="0" i="0" u="none" strike="noStrike" kern="1200" dirty="0" smtClean="0">
                <a:solidFill>
                  <a:schemeClr val="tx1"/>
                </a:solidFill>
                <a:effectLst/>
                <a:latin typeface="+mn-lt"/>
                <a:ea typeface="+mn-ea"/>
                <a:cs typeface="+mn-cs"/>
                <a:hlinkClick r:id="rId3" tooltip="Programmation orientée objet"/>
              </a:rPr>
              <a:t>programmation orientée objet</a:t>
            </a:r>
            <a:r>
              <a:rPr lang="fr-FR" sz="1200" b="0" i="0" kern="1200" dirty="0" smtClean="0">
                <a:solidFill>
                  <a:schemeClr val="tx1"/>
                </a:solidFill>
                <a:effectLst/>
                <a:latin typeface="+mn-lt"/>
                <a:ea typeface="+mn-ea"/>
                <a:cs typeface="+mn-cs"/>
              </a:rPr>
              <a:t> sans classe, fondée sur la notion de prototype. Un </a:t>
            </a:r>
            <a:r>
              <a:rPr lang="fr-FR" sz="1200" b="1" i="0" kern="1200" dirty="0" smtClean="0">
                <a:solidFill>
                  <a:schemeClr val="tx1"/>
                </a:solidFill>
                <a:effectLst/>
                <a:latin typeface="+mn-lt"/>
                <a:ea typeface="+mn-ea"/>
                <a:cs typeface="+mn-cs"/>
              </a:rPr>
              <a:t>prototype</a:t>
            </a:r>
            <a:r>
              <a:rPr lang="fr-FR" sz="1200" b="0" i="0" kern="1200" dirty="0" smtClean="0">
                <a:solidFill>
                  <a:schemeClr val="tx1"/>
                </a:solidFill>
                <a:effectLst/>
                <a:latin typeface="+mn-lt"/>
                <a:ea typeface="+mn-ea"/>
                <a:cs typeface="+mn-cs"/>
              </a:rPr>
              <a:t> est un objet à partir duquel on crée de nouveaux objets. </a:t>
            </a:r>
          </a:p>
          <a:p>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Un des intérêts majeurs des prototypes est l'héritage dynamique : tout objet peut changer de parent à l'exécution, n'importe quand.</a:t>
            </a:r>
            <a:endParaRPr lang="fr-FR" dirty="0"/>
          </a:p>
        </p:txBody>
      </p:sp>
      <p:sp>
        <p:nvSpPr>
          <p:cNvPr id="4" name="Espace réservé du numéro de diapositive 3"/>
          <p:cNvSpPr>
            <a:spLocks noGrp="1"/>
          </p:cNvSpPr>
          <p:nvPr>
            <p:ph type="sldNum" sz="quarter" idx="10"/>
          </p:nvPr>
        </p:nvSpPr>
        <p:spPr/>
        <p:txBody>
          <a:bodyPr/>
          <a:lstStyle/>
          <a:p>
            <a:fld id="{3A0C8B45-E0C3-4424-B086-182EFC0CC9D3}" type="slidenum">
              <a:rPr lang="fr-FR" smtClean="0"/>
              <a:t>5</a:t>
            </a:fld>
            <a:endParaRPr lang="fr-FR"/>
          </a:p>
        </p:txBody>
      </p:sp>
    </p:spTree>
    <p:extLst>
      <p:ext uri="{BB962C8B-B14F-4D97-AF65-F5344CB8AC3E}">
        <p14:creationId xmlns:p14="http://schemas.microsoft.com/office/powerpoint/2010/main" val="1732737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0C8B45-E0C3-4424-B086-182EFC0CC9D3}" type="slidenum">
              <a:rPr lang="fr-FR" smtClean="0"/>
              <a:t>21</a:t>
            </a:fld>
            <a:endParaRPr lang="fr-FR"/>
          </a:p>
        </p:txBody>
      </p:sp>
    </p:spTree>
    <p:extLst>
      <p:ext uri="{BB962C8B-B14F-4D97-AF65-F5344CB8AC3E}">
        <p14:creationId xmlns:p14="http://schemas.microsoft.com/office/powerpoint/2010/main" val="2127063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0C8B45-E0C3-4424-B086-182EFC0CC9D3}" type="slidenum">
              <a:rPr lang="fr-FR" smtClean="0"/>
              <a:t>26</a:t>
            </a:fld>
            <a:endParaRPr lang="fr-FR"/>
          </a:p>
        </p:txBody>
      </p:sp>
    </p:spTree>
    <p:extLst>
      <p:ext uri="{BB962C8B-B14F-4D97-AF65-F5344CB8AC3E}">
        <p14:creationId xmlns:p14="http://schemas.microsoft.com/office/powerpoint/2010/main" val="53605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0C8B45-E0C3-4424-B086-182EFC0CC9D3}" type="slidenum">
              <a:rPr lang="fr-FR" smtClean="0"/>
              <a:t>27</a:t>
            </a:fld>
            <a:endParaRPr lang="fr-FR"/>
          </a:p>
        </p:txBody>
      </p:sp>
    </p:spTree>
    <p:extLst>
      <p:ext uri="{BB962C8B-B14F-4D97-AF65-F5344CB8AC3E}">
        <p14:creationId xmlns:p14="http://schemas.microsoft.com/office/powerpoint/2010/main" val="1304881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0C8B45-E0C3-4424-B086-182EFC0CC9D3}" type="slidenum">
              <a:rPr lang="fr-FR" smtClean="0"/>
              <a:t>28</a:t>
            </a:fld>
            <a:endParaRPr lang="fr-FR"/>
          </a:p>
        </p:txBody>
      </p:sp>
    </p:spTree>
    <p:extLst>
      <p:ext uri="{BB962C8B-B14F-4D97-AF65-F5344CB8AC3E}">
        <p14:creationId xmlns:p14="http://schemas.microsoft.com/office/powerpoint/2010/main" val="1146981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0C8B45-E0C3-4424-B086-182EFC0CC9D3}" type="slidenum">
              <a:rPr lang="fr-FR" smtClean="0"/>
              <a:t>29</a:t>
            </a:fld>
            <a:endParaRPr lang="fr-FR"/>
          </a:p>
        </p:txBody>
      </p:sp>
    </p:spTree>
    <p:extLst>
      <p:ext uri="{BB962C8B-B14F-4D97-AF65-F5344CB8AC3E}">
        <p14:creationId xmlns:p14="http://schemas.microsoft.com/office/powerpoint/2010/main" val="2010869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0C8B45-E0C3-4424-B086-182EFC0CC9D3}" type="slidenum">
              <a:rPr lang="fr-FR" smtClean="0"/>
              <a:t>30</a:t>
            </a:fld>
            <a:endParaRPr lang="fr-FR"/>
          </a:p>
        </p:txBody>
      </p:sp>
    </p:spTree>
    <p:extLst>
      <p:ext uri="{BB962C8B-B14F-4D97-AF65-F5344CB8AC3E}">
        <p14:creationId xmlns:p14="http://schemas.microsoft.com/office/powerpoint/2010/main" val="529403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0C8B45-E0C3-4424-B086-182EFC0CC9D3}" type="slidenum">
              <a:rPr lang="fr-FR" smtClean="0"/>
              <a:t>31</a:t>
            </a:fld>
            <a:endParaRPr lang="fr-FR"/>
          </a:p>
        </p:txBody>
      </p:sp>
    </p:spTree>
    <p:extLst>
      <p:ext uri="{BB962C8B-B14F-4D97-AF65-F5344CB8AC3E}">
        <p14:creationId xmlns:p14="http://schemas.microsoft.com/office/powerpoint/2010/main" val="1754651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e de titre">
    <p:spTree>
      <p:nvGrpSpPr>
        <p:cNvPr id="1" name=""/>
        <p:cNvGrpSpPr/>
        <p:nvPr/>
      </p:nvGrpSpPr>
      <p:grpSpPr>
        <a:xfrm>
          <a:off x="0" y="0"/>
          <a:ext cx="0" cy="0"/>
          <a:chOff x="0" y="0"/>
          <a:chExt cx="0" cy="0"/>
        </a:xfrm>
      </p:grpSpPr>
      <p:sp>
        <p:nvSpPr>
          <p:cNvPr id="16" name="ZoneTexte 15"/>
          <p:cNvSpPr txBox="1"/>
          <p:nvPr/>
        </p:nvSpPr>
        <p:spPr>
          <a:xfrm>
            <a:off x="8766478" y="6367534"/>
            <a:ext cx="3251018" cy="355354"/>
          </a:xfrm>
          <a:prstGeom prst="rect">
            <a:avLst/>
          </a:prstGeom>
          <a:noFill/>
        </p:spPr>
        <p:txBody>
          <a:bodyPr wrap="square" lIns="0" tIns="0" rIns="0" bIns="0" rtlCol="0" anchor="b" anchorCtr="0">
            <a:spAutoFit/>
          </a:bodyPr>
          <a:lstStyle/>
          <a:p>
            <a:pPr algn="r"/>
            <a:r>
              <a:rPr lang="fr-FR" sz="2309" dirty="0">
                <a:solidFill>
                  <a:schemeClr val="tx2"/>
                </a:solidFill>
                <a:latin typeface="Segoe UI Light" panose="020B0502040204020203" pitchFamily="34" charset="0"/>
                <a:cs typeface="Segoe UI Light" panose="020B0502040204020203" pitchFamily="34" charset="0"/>
              </a:rPr>
              <a:t>www.eni-service.fr</a:t>
            </a:r>
          </a:p>
        </p:txBody>
      </p:sp>
      <p:sp>
        <p:nvSpPr>
          <p:cNvPr id="18" name="Rectangle 17"/>
          <p:cNvSpPr/>
          <p:nvPr/>
        </p:nvSpPr>
        <p:spPr>
          <a:xfrm>
            <a:off x="11037791" y="1581764"/>
            <a:ext cx="1154209" cy="1738531"/>
          </a:xfrm>
          <a:prstGeom prst="rect">
            <a:avLst/>
          </a:prstGeom>
          <a:solidFill>
            <a:srgbClr val="13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09"/>
          </a:p>
        </p:txBody>
      </p:sp>
      <p:sp>
        <p:nvSpPr>
          <p:cNvPr id="21" name="Espace réservé du texte 2"/>
          <p:cNvSpPr>
            <a:spLocks noGrp="1"/>
          </p:cNvSpPr>
          <p:nvPr>
            <p:ph type="body" sz="quarter" idx="11" hasCustomPrompt="1"/>
          </p:nvPr>
        </p:nvSpPr>
        <p:spPr>
          <a:xfrm>
            <a:off x="406717" y="1580546"/>
            <a:ext cx="10565809" cy="3880414"/>
          </a:xfrm>
        </p:spPr>
        <p:txBody>
          <a:bodyPr/>
          <a:lstStyle>
            <a:lvl1pPr marL="0" indent="0" algn="r">
              <a:buNone/>
              <a:defRPr sz="3078">
                <a:latin typeface="Segoe UI Semibold" panose="020B0702040204020203" pitchFamily="34" charset="0"/>
                <a:cs typeface="Segoe UI Semibold" panose="020B0702040204020203" pitchFamily="34" charset="0"/>
              </a:defRPr>
            </a:lvl1pPr>
            <a:lvl2pPr marL="0" indent="0" algn="r" defTabSz="946062" rtl="0" eaLnBrk="1" latinLnBrk="0" hangingPunct="1">
              <a:spcBef>
                <a:spcPct val="20000"/>
              </a:spcBef>
              <a:buFont typeface="Arial" pitchFamily="34" charset="0"/>
              <a:buNone/>
              <a:defRPr lang="fr-FR" sz="2565" kern="1200" baseline="0" dirty="0" smtClean="0">
                <a:solidFill>
                  <a:schemeClr val="tx2"/>
                </a:solidFill>
                <a:latin typeface="Segoe UI" panose="020B0502040204020203" pitchFamily="34" charset="0"/>
                <a:ea typeface="+mn-ea"/>
                <a:cs typeface="Segoe UI" panose="020B0502040204020203" pitchFamily="34" charset="0"/>
              </a:defRPr>
            </a:lvl2pPr>
            <a:lvl3pPr marL="0" indent="0" algn="r" defTabSz="946062" rtl="0" eaLnBrk="1" latinLnBrk="0" hangingPunct="1">
              <a:spcBef>
                <a:spcPct val="20000"/>
              </a:spcBef>
              <a:buFont typeface="Arial" pitchFamily="34" charset="0"/>
              <a:buNone/>
              <a:defRPr lang="fr-FR" sz="1539" kern="1200" dirty="0" smtClean="0">
                <a:solidFill>
                  <a:schemeClr val="tx1"/>
                </a:solidFill>
                <a:latin typeface="Segoe UI Semilight" panose="020B0402040204020203" pitchFamily="34" charset="0"/>
                <a:ea typeface="+mn-ea"/>
                <a:cs typeface="Segoe UI Semilight" panose="020B0402040204020203" pitchFamily="34" charset="0"/>
              </a:defRPr>
            </a:lvl3pPr>
          </a:lstStyle>
          <a:p>
            <a:pPr lvl="0"/>
            <a:r>
              <a:rPr lang="fr-FR" dirty="0"/>
              <a:t>Modifiez le titre de la formation</a:t>
            </a:r>
          </a:p>
          <a:p>
            <a:pPr lvl="0"/>
            <a:endParaRPr lang="fr-FR" dirty="0"/>
          </a:p>
          <a:p>
            <a:pPr lvl="0"/>
            <a:endParaRPr lang="fr-FR" dirty="0"/>
          </a:p>
          <a:p>
            <a:pPr lvl="0"/>
            <a:endParaRPr lang="fr-FR" dirty="0"/>
          </a:p>
          <a:p>
            <a:pPr lvl="0"/>
            <a:endParaRPr lang="fr-FR" dirty="0"/>
          </a:p>
          <a:p>
            <a:pPr lvl="1"/>
            <a:r>
              <a:rPr lang="fr-FR" dirty="0"/>
              <a:t>Support de cours</a:t>
            </a:r>
          </a:p>
          <a:p>
            <a:pPr lvl="2"/>
            <a:r>
              <a:rPr lang="fr-FR" dirty="0"/>
              <a:t>Réf. XXX-XXX</a:t>
            </a:r>
          </a:p>
        </p:txBody>
      </p:sp>
      <p:sp>
        <p:nvSpPr>
          <p:cNvPr id="24" name="Rectangle 23"/>
          <p:cNvSpPr/>
          <p:nvPr/>
        </p:nvSpPr>
        <p:spPr>
          <a:xfrm>
            <a:off x="0" y="1580546"/>
            <a:ext cx="331606" cy="1739748"/>
          </a:xfrm>
          <a:prstGeom prst="rect">
            <a:avLst/>
          </a:prstGeom>
          <a:solidFill>
            <a:srgbClr val="13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09"/>
          </a:p>
        </p:txBody>
      </p:sp>
      <p:pic>
        <p:nvPicPr>
          <p:cNvPr id="7" name="Espace réservé du contenu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345" y="5550022"/>
            <a:ext cx="1474405" cy="1172865"/>
          </a:xfrm>
          <a:prstGeom prst="rect">
            <a:avLst/>
          </a:prstGeom>
        </p:spPr>
      </p:pic>
    </p:spTree>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12" name="Espace réservé du contenu 2"/>
          <p:cNvSpPr>
            <a:spLocks noGrp="1"/>
          </p:cNvSpPr>
          <p:nvPr>
            <p:ph idx="1" hasCustomPrompt="1"/>
          </p:nvPr>
        </p:nvSpPr>
        <p:spPr>
          <a:xfrm>
            <a:off x="239350" y="842869"/>
            <a:ext cx="11809313" cy="5322435"/>
          </a:xfrm>
        </p:spPr>
        <p:txBody>
          <a:bodyPr/>
          <a:lstStyle>
            <a:lvl1pPr>
              <a:lnSpc>
                <a:spcPct val="100000"/>
              </a:lnSpc>
              <a:spcAft>
                <a:spcPts val="493"/>
              </a:spcAft>
              <a:buClr>
                <a:schemeClr val="tx2"/>
              </a:buClr>
              <a:buFont typeface="Wingdings" pitchFamily="2" charset="2"/>
              <a:buChar char="§"/>
              <a:defRPr sz="2052">
                <a:latin typeface="Segoe UI" panose="020B0502040204020203" pitchFamily="34" charset="0"/>
                <a:cs typeface="Segoe UI" panose="020B0502040204020203" pitchFamily="34" charset="0"/>
              </a:defRPr>
            </a:lvl1pPr>
            <a:lvl2pPr marL="771159" indent="-366532">
              <a:lnSpc>
                <a:spcPct val="100000"/>
              </a:lnSpc>
              <a:spcAft>
                <a:spcPts val="462"/>
              </a:spcAft>
              <a:buClr>
                <a:schemeClr val="tx2"/>
              </a:buClr>
              <a:buFont typeface="Wingdings" panose="05000000000000000000" pitchFamily="2" charset="2"/>
              <a:buChar char="§"/>
              <a:defRPr sz="1924">
                <a:latin typeface="Segoe UI" panose="020B0502040204020203" pitchFamily="34" charset="0"/>
                <a:cs typeface="Segoe UI" panose="020B0502040204020203" pitchFamily="34" charset="0"/>
              </a:defRPr>
            </a:lvl2pPr>
            <a:lvl3pPr>
              <a:lnSpc>
                <a:spcPct val="100000"/>
              </a:lnSpc>
              <a:spcAft>
                <a:spcPts val="400"/>
              </a:spcAft>
              <a:buClr>
                <a:schemeClr val="tx2"/>
              </a:buClr>
              <a:buFont typeface="Courier New" pitchFamily="49" charset="0"/>
              <a:buChar char="o"/>
              <a:defRPr sz="1668">
                <a:latin typeface="Segoe UI" panose="020B0502040204020203" pitchFamily="34" charset="0"/>
                <a:cs typeface="Segoe UI" panose="020B0502040204020203" pitchFamily="34" charset="0"/>
              </a:defRPr>
            </a:lvl3pPr>
            <a:lvl4pPr>
              <a:lnSpc>
                <a:spcPct val="100000"/>
              </a:lnSpc>
              <a:buClr>
                <a:schemeClr val="tx2"/>
              </a:buClr>
              <a:buFont typeface="Arial" pitchFamily="34" charset="0"/>
              <a:buChar char="•"/>
              <a:defRPr sz="1668">
                <a:latin typeface="Segoe UI" panose="020B0502040204020203" pitchFamily="34" charset="0"/>
                <a:cs typeface="Segoe UI" panose="020B0502040204020203" pitchFamily="34" charset="0"/>
              </a:defRPr>
            </a:lvl4pPr>
            <a:lvl5pPr>
              <a:lnSpc>
                <a:spcPct val="100000"/>
              </a:lnSpc>
              <a:buClr>
                <a:schemeClr val="tx2"/>
              </a:buClr>
              <a:defRPr sz="1668">
                <a:latin typeface="Segoe UI" panose="020B0502040204020203" pitchFamily="34" charset="0"/>
                <a:cs typeface="Segoe UI" panose="020B0502040204020203"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3" name="Titre 1"/>
          <p:cNvSpPr>
            <a:spLocks noGrp="1"/>
          </p:cNvSpPr>
          <p:nvPr>
            <p:ph type="title" hasCustomPrompt="1"/>
          </p:nvPr>
        </p:nvSpPr>
        <p:spPr>
          <a:xfrm>
            <a:off x="239350" y="0"/>
            <a:ext cx="11809313" cy="692696"/>
          </a:xfrm>
        </p:spPr>
        <p:txBody>
          <a:bodyPr>
            <a:normAutofit/>
          </a:bodyPr>
          <a:lstStyle>
            <a:lvl1pPr algn="l">
              <a:defRPr sz="2822">
                <a:solidFill>
                  <a:schemeClr val="tx1"/>
                </a:solidFill>
                <a:latin typeface="Segoe UI Semibold" panose="020B0702040204020203" pitchFamily="34" charset="0"/>
                <a:cs typeface="Segoe UI Semibold" panose="020B0702040204020203" pitchFamily="34" charset="0"/>
              </a:defRPr>
            </a:lvl1pPr>
          </a:lstStyle>
          <a:p>
            <a:r>
              <a:rPr lang="fr-FR" dirty="0"/>
              <a:t>Cliquez pour modifier le titre</a:t>
            </a:r>
          </a:p>
        </p:txBody>
      </p:sp>
      <p:sp>
        <p:nvSpPr>
          <p:cNvPr id="15" name="ZoneTexte 14"/>
          <p:cNvSpPr txBox="1"/>
          <p:nvPr/>
        </p:nvSpPr>
        <p:spPr>
          <a:xfrm>
            <a:off x="10896535" y="6537152"/>
            <a:ext cx="1152127" cy="292954"/>
          </a:xfrm>
          <a:prstGeom prst="rect">
            <a:avLst/>
          </a:prstGeom>
          <a:noFill/>
        </p:spPr>
        <p:txBody>
          <a:bodyPr wrap="square" lIns="94604" tIns="47302" rIns="94604" bIns="47302">
            <a:spAutoFit/>
          </a:bodyPr>
          <a:lstStyle/>
          <a:p>
            <a:pPr algn="r" fontAlgn="auto">
              <a:spcBef>
                <a:spcPts val="0"/>
              </a:spcBef>
              <a:spcAft>
                <a:spcPts val="0"/>
              </a:spcAft>
              <a:defRPr/>
            </a:pPr>
            <a:r>
              <a:rPr lang="fr-FR" sz="1283" dirty="0">
                <a:solidFill>
                  <a:schemeClr val="tx2"/>
                </a:solidFill>
                <a:latin typeface="Segoe UI" panose="020B0502040204020203" pitchFamily="34" charset="0"/>
                <a:cs typeface="Segoe UI" panose="020B0502040204020203" pitchFamily="34" charset="0"/>
              </a:rPr>
              <a:t>n° </a:t>
            </a:r>
            <a:fld id="{23B1F081-1CCA-4613-97A3-AC91B4D3CB68}" type="slidenum">
              <a:rPr lang="fr-FR" sz="1283" smtClean="0">
                <a:solidFill>
                  <a:schemeClr val="tx2"/>
                </a:solidFill>
                <a:latin typeface="Segoe UI" panose="020B0502040204020203" pitchFamily="34" charset="0"/>
                <a:cs typeface="Segoe UI" panose="020B0502040204020203" pitchFamily="34" charset="0"/>
              </a:rPr>
              <a:pPr algn="r" fontAlgn="auto">
                <a:spcBef>
                  <a:spcPts val="0"/>
                </a:spcBef>
                <a:spcAft>
                  <a:spcPts val="0"/>
                </a:spcAft>
                <a:defRPr/>
              </a:pPr>
              <a:t>‹#›</a:t>
            </a:fld>
            <a:endParaRPr lang="fr-FR" sz="1283" dirty="0">
              <a:solidFill>
                <a:schemeClr val="tx2"/>
              </a:solidFill>
              <a:latin typeface="Segoe UI" panose="020B0502040204020203" pitchFamily="34" charset="0"/>
              <a:cs typeface="Segoe UI" panose="020B0502040204020203" pitchFamily="34" charset="0"/>
            </a:endParaRPr>
          </a:p>
        </p:txBody>
      </p:sp>
      <p:pic>
        <p:nvPicPr>
          <p:cNvPr id="16" name="Espace réservé du contenu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350" y="6237312"/>
            <a:ext cx="627627" cy="499267"/>
          </a:xfrm>
          <a:prstGeom prst="rect">
            <a:avLst/>
          </a:prstGeom>
        </p:spPr>
      </p:pic>
      <p:sp>
        <p:nvSpPr>
          <p:cNvPr id="17" name="ZoneTexte 16"/>
          <p:cNvSpPr txBox="1"/>
          <p:nvPr/>
        </p:nvSpPr>
        <p:spPr>
          <a:xfrm>
            <a:off x="987257" y="6499718"/>
            <a:ext cx="4267427" cy="236860"/>
          </a:xfrm>
          <a:prstGeom prst="rect">
            <a:avLst/>
          </a:prstGeom>
          <a:noFill/>
        </p:spPr>
        <p:txBody>
          <a:bodyPr wrap="square" lIns="0" tIns="0" rIns="0" bIns="0" rtlCol="0" anchor="b" anchorCtr="0">
            <a:spAutoFit/>
          </a:bodyPr>
          <a:lstStyle/>
          <a:p>
            <a:pPr algn="l"/>
            <a:r>
              <a:rPr lang="fr-FR" sz="1539" dirty="0">
                <a:solidFill>
                  <a:schemeClr val="tx2"/>
                </a:solidFill>
                <a:latin typeface="Segoe UI Light" panose="020B0502040204020203" pitchFamily="34" charset="0"/>
                <a:cs typeface="Segoe UI Light" panose="020B0502040204020203" pitchFamily="34" charset="0"/>
              </a:rPr>
              <a:t>www.eni-service.fr</a:t>
            </a:r>
          </a:p>
        </p:txBody>
      </p:sp>
      <p:sp>
        <p:nvSpPr>
          <p:cNvPr id="18" name="Rectangle 17"/>
          <p:cNvSpPr/>
          <p:nvPr/>
        </p:nvSpPr>
        <p:spPr>
          <a:xfrm>
            <a:off x="-2155" y="1"/>
            <a:ext cx="107509" cy="700867"/>
          </a:xfrm>
          <a:prstGeom prst="rect">
            <a:avLst/>
          </a:prstGeom>
          <a:solidFill>
            <a:srgbClr val="13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09"/>
          </a:p>
        </p:txBody>
      </p:sp>
      <p:grpSp>
        <p:nvGrpSpPr>
          <p:cNvPr id="8" name="Group 28"/>
          <p:cNvGrpSpPr>
            <a:grpSpLocks/>
          </p:cNvGrpSpPr>
          <p:nvPr userDrawn="1"/>
        </p:nvGrpSpPr>
        <p:grpSpPr bwMode="auto">
          <a:xfrm>
            <a:off x="0" y="6154524"/>
            <a:ext cx="12192007" cy="1766122"/>
            <a:chOff x="322" y="12993"/>
            <a:chExt cx="11906" cy="3095"/>
          </a:xfrm>
        </p:grpSpPr>
        <p:sp>
          <p:nvSpPr>
            <p:cNvPr id="9" name="Rectangle 8"/>
            <p:cNvSpPr>
              <a:spLocks noChangeArrowheads="1"/>
            </p:cNvSpPr>
            <p:nvPr userDrawn="1"/>
          </p:nvSpPr>
          <p:spPr bwMode="auto">
            <a:xfrm>
              <a:off x="322" y="12993"/>
              <a:ext cx="11906" cy="1237"/>
            </a:xfrm>
            <a:prstGeom prst="rect">
              <a:avLst/>
            </a:prstGeom>
            <a:solidFill>
              <a:srgbClr val="00355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FR"/>
            </a:p>
          </p:txBody>
        </p:sp>
        <p:cxnSp>
          <p:nvCxnSpPr>
            <p:cNvPr id="10" name="Line 37"/>
            <p:cNvCxnSpPr>
              <a:cxnSpLocks noChangeShapeType="1"/>
            </p:cNvCxnSpPr>
            <p:nvPr userDrawn="1"/>
          </p:nvCxnSpPr>
          <p:spPr bwMode="auto">
            <a:xfrm>
              <a:off x="1270" y="16088"/>
              <a:ext cx="351" cy="0"/>
            </a:xfrm>
            <a:prstGeom prst="line">
              <a:avLst/>
            </a:prstGeom>
            <a:noFill/>
            <a:ln w="24130">
              <a:solidFill>
                <a:srgbClr val="FFFFFF"/>
              </a:solidFill>
              <a:round/>
              <a:headEnd/>
              <a:tailEnd/>
            </a:ln>
            <a:extLst>
              <a:ext uri="{909E8E84-426E-40DD-AFC4-6F175D3DCCD1}">
                <a14:hiddenFill xmlns:a14="http://schemas.microsoft.com/office/drawing/2010/main">
                  <a:noFill/>
                </a14:hiddenFill>
              </a:ext>
            </a:extLst>
          </p:spPr>
        </p:cxnSp>
        <p:cxnSp>
          <p:nvCxnSpPr>
            <p:cNvPr id="11" name="Line 36"/>
            <p:cNvCxnSpPr>
              <a:cxnSpLocks noChangeShapeType="1"/>
            </p:cNvCxnSpPr>
            <p:nvPr userDrawn="1"/>
          </p:nvCxnSpPr>
          <p:spPr bwMode="auto">
            <a:xfrm>
              <a:off x="1270" y="16068"/>
              <a:ext cx="350" cy="0"/>
            </a:xfrm>
            <a:prstGeom prst="line">
              <a:avLst/>
            </a:prstGeom>
            <a:noFill/>
            <a:ln w="1270">
              <a:solidFill>
                <a:srgbClr val="FFFFFF"/>
              </a:solidFill>
              <a:round/>
              <a:headEnd/>
              <a:tailEnd/>
            </a:ln>
            <a:extLst>
              <a:ext uri="{909E8E84-426E-40DD-AFC4-6F175D3DCCD1}">
                <a14:hiddenFill xmlns:a14="http://schemas.microsoft.com/office/drawing/2010/main">
                  <a:noFill/>
                </a14:hiddenFill>
              </a:ext>
            </a:extLst>
          </p:spPr>
        </p:cxnSp>
      </p:gr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7" name="ZoneTexte 6"/>
          <p:cNvSpPr txBox="1"/>
          <p:nvPr/>
        </p:nvSpPr>
        <p:spPr>
          <a:xfrm>
            <a:off x="10896535" y="6537152"/>
            <a:ext cx="1152127" cy="292954"/>
          </a:xfrm>
          <a:prstGeom prst="rect">
            <a:avLst/>
          </a:prstGeom>
          <a:noFill/>
        </p:spPr>
        <p:txBody>
          <a:bodyPr wrap="square" lIns="94604" tIns="47302" rIns="94604" bIns="47302">
            <a:spAutoFit/>
          </a:bodyPr>
          <a:lstStyle/>
          <a:p>
            <a:pPr algn="r" fontAlgn="auto">
              <a:spcBef>
                <a:spcPts val="0"/>
              </a:spcBef>
              <a:spcAft>
                <a:spcPts val="0"/>
              </a:spcAft>
              <a:defRPr/>
            </a:pPr>
            <a:r>
              <a:rPr lang="fr-FR" sz="1283" dirty="0">
                <a:solidFill>
                  <a:schemeClr val="tx2"/>
                </a:solidFill>
                <a:latin typeface="Segoe UI" panose="020B0502040204020203" pitchFamily="34" charset="0"/>
                <a:cs typeface="Segoe UI" panose="020B0502040204020203" pitchFamily="34" charset="0"/>
              </a:rPr>
              <a:t>n° </a:t>
            </a:r>
            <a:fld id="{23B1F081-1CCA-4613-97A3-AC91B4D3CB68}" type="slidenum">
              <a:rPr lang="fr-FR" sz="1283" smtClean="0">
                <a:solidFill>
                  <a:schemeClr val="tx2"/>
                </a:solidFill>
                <a:latin typeface="Segoe UI" panose="020B0502040204020203" pitchFamily="34" charset="0"/>
                <a:cs typeface="Segoe UI" panose="020B0502040204020203" pitchFamily="34" charset="0"/>
              </a:rPr>
              <a:pPr algn="r" fontAlgn="auto">
                <a:spcBef>
                  <a:spcPts val="0"/>
                </a:spcBef>
                <a:spcAft>
                  <a:spcPts val="0"/>
                </a:spcAft>
                <a:defRPr/>
              </a:pPr>
              <a:t>‹#›</a:t>
            </a:fld>
            <a:endParaRPr lang="fr-FR" sz="1283" dirty="0">
              <a:solidFill>
                <a:schemeClr val="tx2"/>
              </a:solidFill>
              <a:latin typeface="Segoe UI" panose="020B0502040204020203" pitchFamily="34" charset="0"/>
              <a:cs typeface="Segoe UI" panose="020B0502040204020203" pitchFamily="34" charset="0"/>
            </a:endParaRPr>
          </a:p>
        </p:txBody>
      </p:sp>
      <p:pic>
        <p:nvPicPr>
          <p:cNvPr id="8" name="Espace réservé du contenu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350" y="6237312"/>
            <a:ext cx="627627" cy="499267"/>
          </a:xfrm>
          <a:prstGeom prst="rect">
            <a:avLst/>
          </a:prstGeom>
        </p:spPr>
      </p:pic>
      <p:sp>
        <p:nvSpPr>
          <p:cNvPr id="10" name="ZoneTexte 9"/>
          <p:cNvSpPr txBox="1"/>
          <p:nvPr/>
        </p:nvSpPr>
        <p:spPr>
          <a:xfrm>
            <a:off x="987257" y="6499718"/>
            <a:ext cx="4267427" cy="236860"/>
          </a:xfrm>
          <a:prstGeom prst="rect">
            <a:avLst/>
          </a:prstGeom>
          <a:noFill/>
        </p:spPr>
        <p:txBody>
          <a:bodyPr wrap="square" lIns="0" tIns="0" rIns="0" bIns="0" rtlCol="0" anchor="b" anchorCtr="0">
            <a:spAutoFit/>
          </a:bodyPr>
          <a:lstStyle/>
          <a:p>
            <a:pPr algn="l"/>
            <a:r>
              <a:rPr lang="fr-FR" sz="1539" dirty="0">
                <a:solidFill>
                  <a:schemeClr val="tx2"/>
                </a:solidFill>
                <a:latin typeface="Segoe UI Light" panose="020B0502040204020203" pitchFamily="34" charset="0"/>
                <a:cs typeface="Segoe UI Light" panose="020B0502040204020203" pitchFamily="34" charset="0"/>
              </a:rPr>
              <a:t>www.eni-service.fr</a:t>
            </a:r>
          </a:p>
        </p:txBody>
      </p:sp>
      <p:sp>
        <p:nvSpPr>
          <p:cNvPr id="16" name="Rectangle 15"/>
          <p:cNvSpPr/>
          <p:nvPr/>
        </p:nvSpPr>
        <p:spPr>
          <a:xfrm>
            <a:off x="3440" y="1"/>
            <a:ext cx="107509" cy="700867"/>
          </a:xfrm>
          <a:prstGeom prst="rect">
            <a:avLst/>
          </a:prstGeom>
          <a:solidFill>
            <a:srgbClr val="13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09"/>
          </a:p>
        </p:txBody>
      </p:sp>
      <p:sp>
        <p:nvSpPr>
          <p:cNvPr id="17" name="Titre 1"/>
          <p:cNvSpPr>
            <a:spLocks noGrp="1"/>
          </p:cNvSpPr>
          <p:nvPr>
            <p:ph type="title" hasCustomPrompt="1"/>
          </p:nvPr>
        </p:nvSpPr>
        <p:spPr>
          <a:xfrm>
            <a:off x="239350" y="0"/>
            <a:ext cx="11809313" cy="692696"/>
          </a:xfrm>
        </p:spPr>
        <p:txBody>
          <a:bodyPr>
            <a:normAutofit/>
          </a:bodyPr>
          <a:lstStyle>
            <a:lvl1pPr algn="l">
              <a:defRPr sz="2822">
                <a:solidFill>
                  <a:schemeClr val="tx1"/>
                </a:solidFill>
                <a:latin typeface="Segoe UI Semibold" panose="020B0702040204020203" pitchFamily="34" charset="0"/>
                <a:cs typeface="Segoe UI Semibold" panose="020B0702040204020203" pitchFamily="34" charset="0"/>
              </a:defRPr>
            </a:lvl1pPr>
          </a:lstStyle>
          <a:p>
            <a:r>
              <a:rPr lang="fr-FR" dirty="0"/>
              <a:t>Cliquez pour modifier le titre</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ZoneTexte 6"/>
          <p:cNvSpPr txBox="1"/>
          <p:nvPr/>
        </p:nvSpPr>
        <p:spPr>
          <a:xfrm>
            <a:off x="10896535" y="6537152"/>
            <a:ext cx="1152127" cy="292954"/>
          </a:xfrm>
          <a:prstGeom prst="rect">
            <a:avLst/>
          </a:prstGeom>
          <a:noFill/>
        </p:spPr>
        <p:txBody>
          <a:bodyPr wrap="square" lIns="94604" tIns="47302" rIns="94604" bIns="47302">
            <a:spAutoFit/>
          </a:bodyPr>
          <a:lstStyle/>
          <a:p>
            <a:pPr algn="r" fontAlgn="auto">
              <a:spcBef>
                <a:spcPts val="0"/>
              </a:spcBef>
              <a:spcAft>
                <a:spcPts val="0"/>
              </a:spcAft>
              <a:defRPr/>
            </a:pPr>
            <a:r>
              <a:rPr lang="fr-FR" sz="1283" dirty="0">
                <a:solidFill>
                  <a:schemeClr val="tx2"/>
                </a:solidFill>
                <a:latin typeface="Segoe UI" panose="020B0502040204020203" pitchFamily="34" charset="0"/>
                <a:cs typeface="Segoe UI" panose="020B0502040204020203" pitchFamily="34" charset="0"/>
              </a:rPr>
              <a:t>n° </a:t>
            </a:r>
            <a:fld id="{23B1F081-1CCA-4613-97A3-AC91B4D3CB68}" type="slidenum">
              <a:rPr lang="fr-FR" sz="1283" smtClean="0">
                <a:solidFill>
                  <a:schemeClr val="tx2"/>
                </a:solidFill>
                <a:latin typeface="Segoe UI" panose="020B0502040204020203" pitchFamily="34" charset="0"/>
                <a:cs typeface="Segoe UI" panose="020B0502040204020203" pitchFamily="34" charset="0"/>
              </a:rPr>
              <a:pPr algn="r" fontAlgn="auto">
                <a:spcBef>
                  <a:spcPts val="0"/>
                </a:spcBef>
                <a:spcAft>
                  <a:spcPts val="0"/>
                </a:spcAft>
                <a:defRPr/>
              </a:pPr>
              <a:t>‹#›</a:t>
            </a:fld>
            <a:endParaRPr lang="fr-FR" sz="1283" dirty="0">
              <a:solidFill>
                <a:schemeClr val="tx2"/>
              </a:solidFill>
              <a:latin typeface="Segoe UI" panose="020B0502040204020203" pitchFamily="34" charset="0"/>
              <a:cs typeface="Segoe UI" panose="020B0502040204020203" pitchFamily="34" charset="0"/>
            </a:endParaRPr>
          </a:p>
        </p:txBody>
      </p:sp>
      <p:pic>
        <p:nvPicPr>
          <p:cNvPr id="9" name="Espace réservé du contenu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350" y="6237312"/>
            <a:ext cx="627627" cy="499267"/>
          </a:xfrm>
          <a:prstGeom prst="rect">
            <a:avLst/>
          </a:prstGeom>
        </p:spPr>
      </p:pic>
      <p:sp>
        <p:nvSpPr>
          <p:cNvPr id="10" name="ZoneTexte 9"/>
          <p:cNvSpPr txBox="1"/>
          <p:nvPr/>
        </p:nvSpPr>
        <p:spPr>
          <a:xfrm>
            <a:off x="987257" y="6499718"/>
            <a:ext cx="4267427" cy="236860"/>
          </a:xfrm>
          <a:prstGeom prst="rect">
            <a:avLst/>
          </a:prstGeom>
          <a:noFill/>
        </p:spPr>
        <p:txBody>
          <a:bodyPr wrap="square" lIns="0" tIns="0" rIns="0" bIns="0" rtlCol="0" anchor="b" anchorCtr="0">
            <a:spAutoFit/>
          </a:bodyPr>
          <a:lstStyle/>
          <a:p>
            <a:pPr algn="l"/>
            <a:r>
              <a:rPr lang="fr-FR" sz="1539" dirty="0">
                <a:solidFill>
                  <a:schemeClr val="tx2"/>
                </a:solidFill>
                <a:latin typeface="Segoe UI Light" panose="020B0502040204020203" pitchFamily="34" charset="0"/>
                <a:cs typeface="Segoe UI Light" panose="020B0502040204020203" pitchFamily="34" charset="0"/>
              </a:rPr>
              <a:t>www.eni-service.fr</a:t>
            </a: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ux contenus">
    <p:spTree>
      <p:nvGrpSpPr>
        <p:cNvPr id="1" name=""/>
        <p:cNvGrpSpPr/>
        <p:nvPr/>
      </p:nvGrpSpPr>
      <p:grpSpPr>
        <a:xfrm>
          <a:off x="0" y="0"/>
          <a:ext cx="0" cy="0"/>
          <a:chOff x="0" y="0"/>
          <a:chExt cx="0" cy="0"/>
        </a:xfrm>
      </p:grpSpPr>
      <p:sp>
        <p:nvSpPr>
          <p:cNvPr id="13" name="Espace réservé du contenu 2"/>
          <p:cNvSpPr>
            <a:spLocks noGrp="1"/>
          </p:cNvSpPr>
          <p:nvPr>
            <p:ph idx="10" hasCustomPrompt="1"/>
          </p:nvPr>
        </p:nvSpPr>
        <p:spPr>
          <a:xfrm>
            <a:off x="6192012" y="842871"/>
            <a:ext cx="5760640" cy="5394441"/>
          </a:xfrm>
        </p:spPr>
        <p:txBody>
          <a:bodyPr>
            <a:normAutofit/>
          </a:bodyPr>
          <a:lstStyle>
            <a:lvl1pPr algn="l" defTabSz="946062" rtl="0" eaLnBrk="1" latinLnBrk="0" hangingPunct="1">
              <a:lnSpc>
                <a:spcPct val="100000"/>
              </a:lnSpc>
              <a:spcBef>
                <a:spcPct val="20000"/>
              </a:spcBef>
              <a:spcAft>
                <a:spcPts val="493"/>
              </a:spcAft>
              <a:buClr>
                <a:schemeClr val="tx2"/>
              </a:buClr>
              <a:buFont typeface="Wingdings" pitchFamily="2" charset="2"/>
              <a:buChar char="§"/>
              <a:defRPr lang="fr-FR" sz="2052" kern="1200" dirty="0" smtClean="0">
                <a:solidFill>
                  <a:schemeClr val="tx1"/>
                </a:solidFill>
                <a:latin typeface="Segoe UI" panose="020B0502040204020203" pitchFamily="34" charset="0"/>
                <a:ea typeface="+mn-ea"/>
                <a:cs typeface="Segoe UI" panose="020B0502040204020203" pitchFamily="34" charset="0"/>
              </a:defRPr>
            </a:lvl1pPr>
            <a:lvl2pPr algn="l" defTabSz="946062" rtl="0" eaLnBrk="1" latinLnBrk="0" hangingPunct="1">
              <a:lnSpc>
                <a:spcPct val="100000"/>
              </a:lnSpc>
              <a:spcBef>
                <a:spcPct val="20000"/>
              </a:spcBef>
              <a:spcAft>
                <a:spcPts val="462"/>
              </a:spcAft>
              <a:buClr>
                <a:schemeClr val="tx2"/>
              </a:buClr>
              <a:buFont typeface="Wingdings" pitchFamily="2" charset="2"/>
              <a:buChar char="§"/>
              <a:defRPr lang="fr-FR" sz="1924" kern="1200" dirty="0" smtClean="0">
                <a:solidFill>
                  <a:schemeClr val="tx1"/>
                </a:solidFill>
                <a:latin typeface="Segoe UI" panose="020B0502040204020203" pitchFamily="34" charset="0"/>
                <a:ea typeface="+mn-ea"/>
                <a:cs typeface="Segoe UI" panose="020B0502040204020203" pitchFamily="34" charset="0"/>
              </a:defRPr>
            </a:lvl2pPr>
            <a:lvl3pPr algn="l" defTabSz="946062" rtl="0" eaLnBrk="1" latinLnBrk="0" hangingPunct="1">
              <a:lnSpc>
                <a:spcPct val="100000"/>
              </a:lnSpc>
              <a:spcBef>
                <a:spcPct val="20000"/>
              </a:spcBef>
              <a:spcAft>
                <a:spcPts val="400"/>
              </a:spcAft>
              <a:buClr>
                <a:schemeClr val="tx2"/>
              </a:buClr>
              <a:buFont typeface="Courier New" pitchFamily="49" charset="0"/>
              <a:buChar char="o"/>
              <a:defRPr lang="fr-FR" sz="1668" kern="1200" dirty="0" smtClean="0">
                <a:solidFill>
                  <a:schemeClr val="tx1"/>
                </a:solidFill>
                <a:latin typeface="Segoe UI" panose="020B0502040204020203" pitchFamily="34" charset="0"/>
                <a:ea typeface="+mn-ea"/>
                <a:cs typeface="Segoe UI" panose="020B0502040204020203" pitchFamily="34" charset="0"/>
              </a:defRPr>
            </a:lvl3pPr>
            <a:lvl4pPr algn="l" defTabSz="946062" rtl="0" eaLnBrk="1" latinLnBrk="0" hangingPunct="1">
              <a:lnSpc>
                <a:spcPct val="100000"/>
              </a:lnSpc>
              <a:spcBef>
                <a:spcPct val="20000"/>
              </a:spcBef>
              <a:buClr>
                <a:schemeClr val="tx2"/>
              </a:buClr>
              <a:buFont typeface="Arial" pitchFamily="34" charset="0"/>
              <a:buChar char="•"/>
              <a:defRPr lang="fr-FR" sz="1668" kern="1200" dirty="0" smtClean="0">
                <a:solidFill>
                  <a:schemeClr val="tx1"/>
                </a:solidFill>
                <a:latin typeface="Segoe UI" panose="020B0502040204020203" pitchFamily="34" charset="0"/>
                <a:ea typeface="+mn-ea"/>
                <a:cs typeface="Segoe UI" panose="020B0502040204020203" pitchFamily="34" charset="0"/>
              </a:defRPr>
            </a:lvl4pPr>
            <a:lvl5pPr algn="l" defTabSz="946062" rtl="0" eaLnBrk="1" latinLnBrk="0" hangingPunct="1">
              <a:lnSpc>
                <a:spcPct val="100000"/>
              </a:lnSpc>
              <a:spcBef>
                <a:spcPct val="20000"/>
              </a:spcBef>
              <a:buClr>
                <a:schemeClr val="tx2"/>
              </a:buClr>
              <a:defRPr lang="fr-FR" sz="1668" kern="1200" dirty="0">
                <a:solidFill>
                  <a:schemeClr val="tx1"/>
                </a:solidFill>
                <a:latin typeface="Segoe UI" panose="020B0502040204020203" pitchFamily="34" charset="0"/>
                <a:ea typeface="+mn-ea"/>
                <a:cs typeface="Segoe UI" panose="020B0502040204020203" pitchFamily="34" charset="0"/>
              </a:defRPr>
            </a:lvl5pPr>
          </a:lstStyle>
          <a:p>
            <a:pPr lvl="0"/>
            <a:r>
              <a:rPr lang="fr-FR" dirty="0"/>
              <a:t>Cliquez pour modifier le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4" name="Espace réservé du contenu 2"/>
          <p:cNvSpPr>
            <a:spLocks noGrp="1"/>
          </p:cNvSpPr>
          <p:nvPr>
            <p:ph idx="11" hasCustomPrompt="1"/>
          </p:nvPr>
        </p:nvSpPr>
        <p:spPr>
          <a:xfrm>
            <a:off x="239351" y="842871"/>
            <a:ext cx="5760640" cy="5394441"/>
          </a:xfrm>
        </p:spPr>
        <p:txBody>
          <a:bodyPr/>
          <a:lstStyle>
            <a:lvl1pPr algn="l" defTabSz="946062" rtl="0" eaLnBrk="1" latinLnBrk="0" hangingPunct="1">
              <a:lnSpc>
                <a:spcPct val="100000"/>
              </a:lnSpc>
              <a:spcBef>
                <a:spcPct val="20000"/>
              </a:spcBef>
              <a:spcAft>
                <a:spcPts val="493"/>
              </a:spcAft>
              <a:buClr>
                <a:schemeClr val="tx2"/>
              </a:buClr>
              <a:buFont typeface="Wingdings" pitchFamily="2" charset="2"/>
              <a:buChar char="§"/>
              <a:defRPr lang="fr-FR" sz="2052" kern="1200" dirty="0" smtClean="0">
                <a:solidFill>
                  <a:schemeClr val="tx1"/>
                </a:solidFill>
                <a:latin typeface="Segoe UI" panose="020B0502040204020203" pitchFamily="34" charset="0"/>
                <a:ea typeface="+mn-ea"/>
                <a:cs typeface="Segoe UI" panose="020B0502040204020203" pitchFamily="34" charset="0"/>
              </a:defRPr>
            </a:lvl1pPr>
            <a:lvl2pPr algn="l" defTabSz="946062" rtl="0" eaLnBrk="1" latinLnBrk="0" hangingPunct="1">
              <a:lnSpc>
                <a:spcPct val="100000"/>
              </a:lnSpc>
              <a:spcBef>
                <a:spcPct val="20000"/>
              </a:spcBef>
              <a:spcAft>
                <a:spcPts val="462"/>
              </a:spcAft>
              <a:buClr>
                <a:schemeClr val="tx2"/>
              </a:buClr>
              <a:buFont typeface="Wingdings" pitchFamily="2" charset="2"/>
              <a:buChar char="§"/>
              <a:defRPr lang="fr-FR" sz="1924" kern="1200" dirty="0" smtClean="0">
                <a:solidFill>
                  <a:schemeClr val="tx1"/>
                </a:solidFill>
                <a:latin typeface="Segoe UI" panose="020B0502040204020203" pitchFamily="34" charset="0"/>
                <a:ea typeface="+mn-ea"/>
                <a:cs typeface="Segoe UI" panose="020B0502040204020203" pitchFamily="34" charset="0"/>
              </a:defRPr>
            </a:lvl2pPr>
            <a:lvl3pPr algn="l" defTabSz="946062" rtl="0" eaLnBrk="1" latinLnBrk="0" hangingPunct="1">
              <a:lnSpc>
                <a:spcPct val="100000"/>
              </a:lnSpc>
              <a:spcBef>
                <a:spcPct val="20000"/>
              </a:spcBef>
              <a:spcAft>
                <a:spcPts val="400"/>
              </a:spcAft>
              <a:buClr>
                <a:schemeClr val="tx2"/>
              </a:buClr>
              <a:buFont typeface="Courier New" pitchFamily="49" charset="0"/>
              <a:buChar char="o"/>
              <a:defRPr lang="fr-FR" sz="1668" kern="1200" dirty="0" smtClean="0">
                <a:solidFill>
                  <a:schemeClr val="tx1"/>
                </a:solidFill>
                <a:latin typeface="Segoe UI" panose="020B0502040204020203" pitchFamily="34" charset="0"/>
                <a:ea typeface="+mn-ea"/>
                <a:cs typeface="Segoe UI" panose="020B0502040204020203" pitchFamily="34" charset="0"/>
              </a:defRPr>
            </a:lvl3pPr>
            <a:lvl4pPr algn="l" defTabSz="946062" rtl="0" eaLnBrk="1" latinLnBrk="0" hangingPunct="1">
              <a:lnSpc>
                <a:spcPct val="100000"/>
              </a:lnSpc>
              <a:spcBef>
                <a:spcPct val="20000"/>
              </a:spcBef>
              <a:buClr>
                <a:schemeClr val="tx2"/>
              </a:buClr>
              <a:buFont typeface="Arial" pitchFamily="34" charset="0"/>
              <a:buChar char="•"/>
              <a:defRPr lang="fr-FR" sz="1668" kern="1200" dirty="0" smtClean="0">
                <a:solidFill>
                  <a:schemeClr val="tx1"/>
                </a:solidFill>
                <a:latin typeface="Segoe UI" panose="020B0502040204020203" pitchFamily="34" charset="0"/>
                <a:ea typeface="+mn-ea"/>
                <a:cs typeface="Segoe UI" panose="020B0502040204020203" pitchFamily="34" charset="0"/>
              </a:defRPr>
            </a:lvl4pPr>
            <a:lvl5pPr algn="l" defTabSz="946062" rtl="0" eaLnBrk="1" latinLnBrk="0" hangingPunct="1">
              <a:lnSpc>
                <a:spcPct val="100000"/>
              </a:lnSpc>
              <a:spcBef>
                <a:spcPct val="20000"/>
              </a:spcBef>
              <a:buClr>
                <a:schemeClr val="tx2"/>
              </a:buClr>
              <a:defRPr lang="fr-FR" sz="1668" kern="1200" dirty="0">
                <a:solidFill>
                  <a:schemeClr val="tx1"/>
                </a:solidFill>
                <a:latin typeface="Segoe UI" panose="020B0502040204020203" pitchFamily="34" charset="0"/>
                <a:ea typeface="+mn-ea"/>
                <a:cs typeface="Segoe UI" panose="020B0502040204020203" pitchFamily="34" charset="0"/>
              </a:defRPr>
            </a:lvl5pPr>
          </a:lstStyle>
          <a:p>
            <a:pPr lvl="0"/>
            <a:r>
              <a:rPr lang="fr-FR" dirty="0"/>
              <a:t>Cliquez pour modifier le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2" name="ZoneTexte 11"/>
          <p:cNvSpPr txBox="1"/>
          <p:nvPr/>
        </p:nvSpPr>
        <p:spPr>
          <a:xfrm>
            <a:off x="10896535" y="6537152"/>
            <a:ext cx="1152127" cy="292954"/>
          </a:xfrm>
          <a:prstGeom prst="rect">
            <a:avLst/>
          </a:prstGeom>
          <a:noFill/>
        </p:spPr>
        <p:txBody>
          <a:bodyPr wrap="square" lIns="94604" tIns="47302" rIns="94604" bIns="47302">
            <a:spAutoFit/>
          </a:bodyPr>
          <a:lstStyle/>
          <a:p>
            <a:pPr algn="r" fontAlgn="auto">
              <a:spcBef>
                <a:spcPts val="0"/>
              </a:spcBef>
              <a:spcAft>
                <a:spcPts val="0"/>
              </a:spcAft>
              <a:defRPr/>
            </a:pPr>
            <a:r>
              <a:rPr lang="fr-FR" sz="1283" dirty="0">
                <a:solidFill>
                  <a:schemeClr val="tx2"/>
                </a:solidFill>
                <a:latin typeface="Segoe UI" panose="020B0502040204020203" pitchFamily="34" charset="0"/>
                <a:cs typeface="Segoe UI" panose="020B0502040204020203" pitchFamily="34" charset="0"/>
              </a:rPr>
              <a:t>n° </a:t>
            </a:r>
            <a:fld id="{23B1F081-1CCA-4613-97A3-AC91B4D3CB68}" type="slidenum">
              <a:rPr lang="fr-FR" sz="1283" smtClean="0">
                <a:solidFill>
                  <a:schemeClr val="tx2"/>
                </a:solidFill>
                <a:latin typeface="Segoe UI" panose="020B0502040204020203" pitchFamily="34" charset="0"/>
                <a:cs typeface="Segoe UI" panose="020B0502040204020203" pitchFamily="34" charset="0"/>
              </a:rPr>
              <a:pPr algn="r" fontAlgn="auto">
                <a:spcBef>
                  <a:spcPts val="0"/>
                </a:spcBef>
                <a:spcAft>
                  <a:spcPts val="0"/>
                </a:spcAft>
                <a:defRPr/>
              </a:pPr>
              <a:t>‹#›</a:t>
            </a:fld>
            <a:endParaRPr lang="fr-FR" sz="1283" dirty="0">
              <a:solidFill>
                <a:schemeClr val="tx2"/>
              </a:solidFill>
              <a:latin typeface="Segoe UI" panose="020B0502040204020203" pitchFamily="34" charset="0"/>
              <a:cs typeface="Segoe UI" panose="020B0502040204020203" pitchFamily="34" charset="0"/>
            </a:endParaRPr>
          </a:p>
        </p:txBody>
      </p:sp>
      <p:pic>
        <p:nvPicPr>
          <p:cNvPr id="15" name="Espace réservé du contenu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350" y="6237312"/>
            <a:ext cx="627627" cy="499267"/>
          </a:xfrm>
          <a:prstGeom prst="rect">
            <a:avLst/>
          </a:prstGeom>
        </p:spPr>
      </p:pic>
      <p:sp>
        <p:nvSpPr>
          <p:cNvPr id="16" name="ZoneTexte 15"/>
          <p:cNvSpPr txBox="1"/>
          <p:nvPr/>
        </p:nvSpPr>
        <p:spPr>
          <a:xfrm>
            <a:off x="987257" y="6499718"/>
            <a:ext cx="4267427" cy="236860"/>
          </a:xfrm>
          <a:prstGeom prst="rect">
            <a:avLst/>
          </a:prstGeom>
          <a:noFill/>
        </p:spPr>
        <p:txBody>
          <a:bodyPr wrap="square" lIns="0" tIns="0" rIns="0" bIns="0" rtlCol="0" anchor="b" anchorCtr="0">
            <a:spAutoFit/>
          </a:bodyPr>
          <a:lstStyle/>
          <a:p>
            <a:pPr algn="l"/>
            <a:r>
              <a:rPr lang="fr-FR" sz="1539" dirty="0">
                <a:solidFill>
                  <a:schemeClr val="tx2"/>
                </a:solidFill>
                <a:latin typeface="Segoe UI Light" panose="020B0502040204020203" pitchFamily="34" charset="0"/>
                <a:cs typeface="Segoe UI Light" panose="020B0502040204020203" pitchFamily="34" charset="0"/>
              </a:rPr>
              <a:t>www.eni-service.fr</a:t>
            </a:r>
          </a:p>
        </p:txBody>
      </p:sp>
      <p:sp>
        <p:nvSpPr>
          <p:cNvPr id="19" name="Rectangle 18"/>
          <p:cNvSpPr/>
          <p:nvPr/>
        </p:nvSpPr>
        <p:spPr>
          <a:xfrm>
            <a:off x="-5159" y="1"/>
            <a:ext cx="107509" cy="700867"/>
          </a:xfrm>
          <a:prstGeom prst="rect">
            <a:avLst/>
          </a:prstGeom>
          <a:solidFill>
            <a:srgbClr val="13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09"/>
          </a:p>
        </p:txBody>
      </p:sp>
      <p:sp>
        <p:nvSpPr>
          <p:cNvPr id="20" name="Titre 1"/>
          <p:cNvSpPr>
            <a:spLocks noGrp="1"/>
          </p:cNvSpPr>
          <p:nvPr>
            <p:ph type="title" hasCustomPrompt="1"/>
          </p:nvPr>
        </p:nvSpPr>
        <p:spPr>
          <a:xfrm>
            <a:off x="239350" y="0"/>
            <a:ext cx="11809313" cy="692696"/>
          </a:xfrm>
        </p:spPr>
        <p:txBody>
          <a:bodyPr>
            <a:normAutofit/>
          </a:bodyPr>
          <a:lstStyle>
            <a:lvl1pPr algn="l">
              <a:defRPr sz="2822">
                <a:solidFill>
                  <a:schemeClr val="tx1"/>
                </a:solidFill>
                <a:latin typeface="Segoe UI Semibold" panose="020B0702040204020203" pitchFamily="34" charset="0"/>
                <a:cs typeface="Segoe UI Semibold" panose="020B0702040204020203" pitchFamily="34" charset="0"/>
              </a:defRPr>
            </a:lvl1pPr>
          </a:lstStyle>
          <a:p>
            <a:r>
              <a:rPr lang="fr-FR" dirty="0"/>
              <a:t>Cliquez pour modifier le titre</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de section">
    <p:spTree>
      <p:nvGrpSpPr>
        <p:cNvPr id="1" name=""/>
        <p:cNvGrpSpPr/>
        <p:nvPr/>
      </p:nvGrpSpPr>
      <p:grpSpPr>
        <a:xfrm>
          <a:off x="0" y="0"/>
          <a:ext cx="0" cy="0"/>
          <a:chOff x="0" y="0"/>
          <a:chExt cx="0" cy="0"/>
        </a:xfrm>
      </p:grpSpPr>
      <p:pic>
        <p:nvPicPr>
          <p:cNvPr id="13" name="Image 12"/>
          <p:cNvPicPr>
            <a:picLocks noChangeAspect="1"/>
          </p:cNvPicPr>
          <p:nvPr/>
        </p:nvPicPr>
        <p:blipFill rotWithShape="1">
          <a:blip r:embed="rId2" cstate="print">
            <a:extLst>
              <a:ext uri="{28A0092B-C50C-407E-A947-70E740481C1C}">
                <a14:useLocalDpi xmlns:a14="http://schemas.microsoft.com/office/drawing/2010/main" val="0"/>
              </a:ext>
            </a:extLst>
          </a:blip>
          <a:srcRect l="20175"/>
          <a:stretch/>
        </p:blipFill>
        <p:spPr>
          <a:xfrm>
            <a:off x="-1" y="1"/>
            <a:ext cx="12196299" cy="6858000"/>
          </a:xfrm>
          <a:prstGeom prst="rect">
            <a:avLst/>
          </a:prstGeom>
        </p:spPr>
      </p:pic>
      <p:sp>
        <p:nvSpPr>
          <p:cNvPr id="14" name="ZoneTexte 13"/>
          <p:cNvSpPr txBox="1"/>
          <p:nvPr/>
        </p:nvSpPr>
        <p:spPr>
          <a:xfrm>
            <a:off x="10896535" y="6525345"/>
            <a:ext cx="1152127" cy="292954"/>
          </a:xfrm>
          <a:prstGeom prst="rect">
            <a:avLst/>
          </a:prstGeom>
          <a:noFill/>
        </p:spPr>
        <p:txBody>
          <a:bodyPr wrap="square" lIns="94604" tIns="47302" rIns="94604" bIns="47302">
            <a:spAutoFit/>
          </a:bodyPr>
          <a:lstStyle/>
          <a:p>
            <a:pPr algn="r" fontAlgn="auto">
              <a:spcBef>
                <a:spcPts val="0"/>
              </a:spcBef>
              <a:spcAft>
                <a:spcPts val="0"/>
              </a:spcAft>
              <a:defRPr/>
            </a:pPr>
            <a:r>
              <a:rPr lang="fr-FR" sz="1283" b="0" dirty="0">
                <a:solidFill>
                  <a:schemeClr val="bg1"/>
                </a:solidFill>
                <a:latin typeface="Segoe UI" panose="020B0502040204020203" pitchFamily="34" charset="0"/>
                <a:cs typeface="Segoe UI" panose="020B0502040204020203" pitchFamily="34" charset="0"/>
              </a:rPr>
              <a:t>n° </a:t>
            </a:r>
            <a:fld id="{23B1F081-1CCA-4613-97A3-AC91B4D3CB68}" type="slidenum">
              <a:rPr lang="fr-FR" sz="1283" b="0" smtClean="0">
                <a:solidFill>
                  <a:schemeClr val="bg1"/>
                </a:solidFill>
                <a:latin typeface="Segoe UI" panose="020B0502040204020203" pitchFamily="34" charset="0"/>
                <a:cs typeface="Segoe UI" panose="020B0502040204020203" pitchFamily="34" charset="0"/>
              </a:rPr>
              <a:pPr algn="r" fontAlgn="auto">
                <a:spcBef>
                  <a:spcPts val="0"/>
                </a:spcBef>
                <a:spcAft>
                  <a:spcPts val="0"/>
                </a:spcAft>
                <a:defRPr/>
              </a:pPr>
              <a:t>‹#›</a:t>
            </a:fld>
            <a:endParaRPr lang="fr-FR" sz="1283" b="0" dirty="0">
              <a:solidFill>
                <a:schemeClr val="bg1"/>
              </a:solidFill>
              <a:latin typeface="Segoe UI" panose="020B0502040204020203" pitchFamily="34" charset="0"/>
              <a:cs typeface="Segoe UI" panose="020B0502040204020203" pitchFamily="34" charset="0"/>
            </a:endParaRPr>
          </a:p>
        </p:txBody>
      </p:sp>
      <p:pic>
        <p:nvPicPr>
          <p:cNvPr id="15" name="Espace réservé du contenu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350" y="6237312"/>
            <a:ext cx="627627" cy="499267"/>
          </a:xfrm>
          <a:prstGeom prst="rect">
            <a:avLst/>
          </a:prstGeom>
        </p:spPr>
      </p:pic>
      <p:sp>
        <p:nvSpPr>
          <p:cNvPr id="17" name="ZoneTexte 16"/>
          <p:cNvSpPr txBox="1"/>
          <p:nvPr/>
        </p:nvSpPr>
        <p:spPr>
          <a:xfrm>
            <a:off x="987257" y="6499718"/>
            <a:ext cx="4267427" cy="236860"/>
          </a:xfrm>
          <a:prstGeom prst="rect">
            <a:avLst/>
          </a:prstGeom>
          <a:noFill/>
        </p:spPr>
        <p:txBody>
          <a:bodyPr wrap="square" lIns="0" tIns="0" rIns="0" bIns="0" rtlCol="0" anchor="b" anchorCtr="0">
            <a:spAutoFit/>
          </a:bodyPr>
          <a:lstStyle/>
          <a:p>
            <a:pPr algn="l"/>
            <a:r>
              <a:rPr lang="fr-FR" sz="1539" dirty="0">
                <a:solidFill>
                  <a:schemeClr val="bg1"/>
                </a:solidFill>
                <a:latin typeface="Segoe UI Light" panose="020B0502040204020203" pitchFamily="34" charset="0"/>
                <a:cs typeface="Segoe UI Light" panose="020B0502040204020203" pitchFamily="34" charset="0"/>
              </a:rPr>
              <a:t>www.eni-service.fr</a:t>
            </a:r>
          </a:p>
        </p:txBody>
      </p:sp>
      <p:sp>
        <p:nvSpPr>
          <p:cNvPr id="18" name="Rectangle 17"/>
          <p:cNvSpPr/>
          <p:nvPr/>
        </p:nvSpPr>
        <p:spPr>
          <a:xfrm>
            <a:off x="168443" y="2304599"/>
            <a:ext cx="12042715" cy="1739748"/>
          </a:xfrm>
          <a:prstGeom prst="rect">
            <a:avLst/>
          </a:prstGeom>
          <a:solidFill>
            <a:srgbClr val="134A8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09"/>
          </a:p>
        </p:txBody>
      </p:sp>
      <p:sp>
        <p:nvSpPr>
          <p:cNvPr id="19" name="Titre 1"/>
          <p:cNvSpPr>
            <a:spLocks noGrp="1"/>
          </p:cNvSpPr>
          <p:nvPr>
            <p:ph type="ctrTitle" hasCustomPrompt="1"/>
          </p:nvPr>
        </p:nvSpPr>
        <p:spPr>
          <a:xfrm>
            <a:off x="490470" y="2874219"/>
            <a:ext cx="11701530" cy="1155352"/>
          </a:xfrm>
        </p:spPr>
        <p:txBody>
          <a:bodyPr lIns="0" tIns="0" rIns="0" bIns="0" anchor="t" anchorCtr="0">
            <a:normAutofit/>
          </a:bodyPr>
          <a:lstStyle>
            <a:lvl1pPr algn="l">
              <a:defRPr sz="3592">
                <a:solidFill>
                  <a:schemeClr val="bg1"/>
                </a:solidFill>
                <a:latin typeface="Segoe UI Semibold" panose="020B0702040204020203" pitchFamily="34" charset="0"/>
                <a:cs typeface="Segoe UI Semibold" panose="020B0702040204020203" pitchFamily="34" charset="0"/>
              </a:defRPr>
            </a:lvl1pPr>
          </a:lstStyle>
          <a:p>
            <a:r>
              <a:rPr lang="fr-FR" dirty="0"/>
              <a:t>Modifiez le titre du module</a:t>
            </a:r>
          </a:p>
        </p:txBody>
      </p:sp>
      <p:sp>
        <p:nvSpPr>
          <p:cNvPr id="21" name="Espace réservé du texte 17"/>
          <p:cNvSpPr>
            <a:spLocks noGrp="1"/>
          </p:cNvSpPr>
          <p:nvPr>
            <p:ph type="body" sz="quarter" idx="10" hasCustomPrompt="1"/>
          </p:nvPr>
        </p:nvSpPr>
        <p:spPr>
          <a:xfrm>
            <a:off x="490470" y="2304599"/>
            <a:ext cx="4907502" cy="554846"/>
          </a:xfrm>
        </p:spPr>
        <p:txBody>
          <a:bodyPr lIns="0" tIns="0" rIns="0" bIns="0" anchor="ctr" anchorCtr="0">
            <a:normAutofit/>
          </a:bodyPr>
          <a:lstStyle>
            <a:lvl1pPr marL="0" indent="0">
              <a:buNone/>
              <a:defRPr sz="2309">
                <a:solidFill>
                  <a:schemeClr val="bg1"/>
                </a:solidFill>
                <a:latin typeface="Segoe UI Light" panose="020B0502040204020203" pitchFamily="34" charset="0"/>
                <a:cs typeface="Segoe UI Light" panose="020B0502040204020203" pitchFamily="34" charset="0"/>
              </a:defRPr>
            </a:lvl1pPr>
            <a:lvl2pPr>
              <a:defRPr sz="3207"/>
            </a:lvl2pPr>
          </a:lstStyle>
          <a:p>
            <a:pPr lvl="0"/>
            <a:r>
              <a:rPr lang="fr-FR" sz="2565" dirty="0"/>
              <a:t>Module X</a:t>
            </a:r>
          </a:p>
        </p:txBody>
      </p:sp>
      <p:sp>
        <p:nvSpPr>
          <p:cNvPr id="22" name="Rectangle 21"/>
          <p:cNvSpPr/>
          <p:nvPr/>
        </p:nvSpPr>
        <p:spPr>
          <a:xfrm>
            <a:off x="-9580" y="2304599"/>
            <a:ext cx="331606" cy="1739748"/>
          </a:xfrm>
          <a:prstGeom prst="rect">
            <a:avLst/>
          </a:prstGeom>
          <a:solidFill>
            <a:srgbClr val="13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09"/>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de section 2">
    <p:spTree>
      <p:nvGrpSpPr>
        <p:cNvPr id="1" name=""/>
        <p:cNvGrpSpPr/>
        <p:nvPr/>
      </p:nvGrpSpPr>
      <p:grpSpPr>
        <a:xfrm>
          <a:off x="0" y="0"/>
          <a:ext cx="0" cy="0"/>
          <a:chOff x="0" y="0"/>
          <a:chExt cx="0" cy="0"/>
        </a:xfrm>
      </p:grpSpPr>
      <p:pic>
        <p:nvPicPr>
          <p:cNvPr id="10" name="Image 9"/>
          <p:cNvPicPr>
            <a:picLocks noChangeAspect="1"/>
          </p:cNvPicPr>
          <p:nvPr/>
        </p:nvPicPr>
        <p:blipFill rotWithShape="1">
          <a:blip r:embed="rId2" cstate="print">
            <a:extLst>
              <a:ext uri="{28A0092B-C50C-407E-A947-70E740481C1C}">
                <a14:useLocalDpi xmlns:a14="http://schemas.microsoft.com/office/drawing/2010/main" val="0"/>
              </a:ext>
            </a:extLst>
          </a:blip>
          <a:srcRect l="20248"/>
          <a:stretch/>
        </p:blipFill>
        <p:spPr>
          <a:xfrm>
            <a:off x="1" y="0"/>
            <a:ext cx="12201578" cy="6858000"/>
          </a:xfrm>
          <a:prstGeom prst="rect">
            <a:avLst/>
          </a:prstGeom>
        </p:spPr>
      </p:pic>
      <p:sp>
        <p:nvSpPr>
          <p:cNvPr id="14" name="ZoneTexte 13"/>
          <p:cNvSpPr txBox="1"/>
          <p:nvPr/>
        </p:nvSpPr>
        <p:spPr>
          <a:xfrm>
            <a:off x="10896535" y="6525345"/>
            <a:ext cx="1152127" cy="292954"/>
          </a:xfrm>
          <a:prstGeom prst="rect">
            <a:avLst/>
          </a:prstGeom>
          <a:noFill/>
        </p:spPr>
        <p:txBody>
          <a:bodyPr wrap="square" lIns="94604" tIns="47302" rIns="94604" bIns="47302">
            <a:spAutoFit/>
          </a:bodyPr>
          <a:lstStyle/>
          <a:p>
            <a:pPr algn="r" fontAlgn="auto">
              <a:spcBef>
                <a:spcPts val="0"/>
              </a:spcBef>
              <a:spcAft>
                <a:spcPts val="0"/>
              </a:spcAft>
              <a:defRPr/>
            </a:pPr>
            <a:r>
              <a:rPr lang="fr-FR" sz="1283" b="0" dirty="0">
                <a:solidFill>
                  <a:schemeClr val="bg1"/>
                </a:solidFill>
                <a:latin typeface="Segoe UI" panose="020B0502040204020203" pitchFamily="34" charset="0"/>
                <a:cs typeface="Segoe UI" panose="020B0502040204020203" pitchFamily="34" charset="0"/>
              </a:rPr>
              <a:t>n° </a:t>
            </a:r>
            <a:fld id="{23B1F081-1CCA-4613-97A3-AC91B4D3CB68}" type="slidenum">
              <a:rPr lang="fr-FR" sz="1283" b="0" smtClean="0">
                <a:solidFill>
                  <a:schemeClr val="bg1"/>
                </a:solidFill>
                <a:latin typeface="Segoe UI" panose="020B0502040204020203" pitchFamily="34" charset="0"/>
                <a:cs typeface="Segoe UI" panose="020B0502040204020203" pitchFamily="34" charset="0"/>
              </a:rPr>
              <a:pPr algn="r" fontAlgn="auto">
                <a:spcBef>
                  <a:spcPts val="0"/>
                </a:spcBef>
                <a:spcAft>
                  <a:spcPts val="0"/>
                </a:spcAft>
                <a:defRPr/>
              </a:pPr>
              <a:t>‹#›</a:t>
            </a:fld>
            <a:endParaRPr lang="fr-FR" sz="1283" b="0" dirty="0">
              <a:solidFill>
                <a:schemeClr val="bg1"/>
              </a:solidFill>
              <a:latin typeface="Segoe UI" panose="020B0502040204020203" pitchFamily="34" charset="0"/>
              <a:cs typeface="Segoe UI" panose="020B0502040204020203" pitchFamily="34" charset="0"/>
            </a:endParaRPr>
          </a:p>
        </p:txBody>
      </p:sp>
      <p:pic>
        <p:nvPicPr>
          <p:cNvPr id="15" name="Espace réservé du contenu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350" y="6237312"/>
            <a:ext cx="627627" cy="499267"/>
          </a:xfrm>
          <a:prstGeom prst="rect">
            <a:avLst/>
          </a:prstGeom>
        </p:spPr>
      </p:pic>
      <p:sp>
        <p:nvSpPr>
          <p:cNvPr id="17" name="ZoneTexte 16"/>
          <p:cNvSpPr txBox="1"/>
          <p:nvPr/>
        </p:nvSpPr>
        <p:spPr>
          <a:xfrm>
            <a:off x="987257" y="6499718"/>
            <a:ext cx="4267427" cy="236860"/>
          </a:xfrm>
          <a:prstGeom prst="rect">
            <a:avLst/>
          </a:prstGeom>
          <a:noFill/>
        </p:spPr>
        <p:txBody>
          <a:bodyPr wrap="square" lIns="0" tIns="0" rIns="0" bIns="0" rtlCol="0" anchor="b" anchorCtr="0">
            <a:spAutoFit/>
          </a:bodyPr>
          <a:lstStyle/>
          <a:p>
            <a:pPr algn="l"/>
            <a:r>
              <a:rPr lang="fr-FR" sz="1539" dirty="0">
                <a:solidFill>
                  <a:schemeClr val="bg1"/>
                </a:solidFill>
                <a:latin typeface="Segoe UI Light" panose="020B0502040204020203" pitchFamily="34" charset="0"/>
                <a:cs typeface="Segoe UI Light" panose="020B0502040204020203" pitchFamily="34" charset="0"/>
              </a:rPr>
              <a:t>www.eni-service.fr</a:t>
            </a:r>
          </a:p>
        </p:txBody>
      </p:sp>
      <p:sp>
        <p:nvSpPr>
          <p:cNvPr id="18" name="Rectangle 17"/>
          <p:cNvSpPr/>
          <p:nvPr/>
        </p:nvSpPr>
        <p:spPr>
          <a:xfrm>
            <a:off x="168443" y="2304599"/>
            <a:ext cx="12042715" cy="1739748"/>
          </a:xfrm>
          <a:prstGeom prst="rect">
            <a:avLst/>
          </a:prstGeom>
          <a:solidFill>
            <a:srgbClr val="134A8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09"/>
          </a:p>
        </p:txBody>
      </p:sp>
      <p:sp>
        <p:nvSpPr>
          <p:cNvPr id="19" name="Titre 1"/>
          <p:cNvSpPr>
            <a:spLocks noGrp="1"/>
          </p:cNvSpPr>
          <p:nvPr>
            <p:ph type="ctrTitle" hasCustomPrompt="1"/>
          </p:nvPr>
        </p:nvSpPr>
        <p:spPr>
          <a:xfrm>
            <a:off x="490470" y="2874219"/>
            <a:ext cx="11701531" cy="1155352"/>
          </a:xfrm>
        </p:spPr>
        <p:txBody>
          <a:bodyPr lIns="0" tIns="0" rIns="0" bIns="0" anchor="t" anchorCtr="0">
            <a:normAutofit/>
          </a:bodyPr>
          <a:lstStyle>
            <a:lvl1pPr algn="l">
              <a:defRPr sz="3592">
                <a:solidFill>
                  <a:schemeClr val="bg1"/>
                </a:solidFill>
                <a:latin typeface="Segoe UI Semibold" panose="020B0702040204020203" pitchFamily="34" charset="0"/>
                <a:cs typeface="Segoe UI Semibold" panose="020B0702040204020203" pitchFamily="34" charset="0"/>
              </a:defRPr>
            </a:lvl1pPr>
          </a:lstStyle>
          <a:p>
            <a:r>
              <a:rPr lang="fr-FR" dirty="0"/>
              <a:t>Modifiez le titre du module</a:t>
            </a:r>
          </a:p>
        </p:txBody>
      </p:sp>
      <p:sp>
        <p:nvSpPr>
          <p:cNvPr id="20" name="Rectangle 19"/>
          <p:cNvSpPr/>
          <p:nvPr/>
        </p:nvSpPr>
        <p:spPr>
          <a:xfrm>
            <a:off x="-9580" y="2304599"/>
            <a:ext cx="331606" cy="1739748"/>
          </a:xfrm>
          <a:prstGeom prst="rect">
            <a:avLst/>
          </a:prstGeom>
          <a:solidFill>
            <a:srgbClr val="13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09"/>
          </a:p>
        </p:txBody>
      </p:sp>
      <p:sp>
        <p:nvSpPr>
          <p:cNvPr id="21" name="Espace réservé du texte 17"/>
          <p:cNvSpPr>
            <a:spLocks noGrp="1"/>
          </p:cNvSpPr>
          <p:nvPr>
            <p:ph type="body" sz="quarter" idx="10" hasCustomPrompt="1"/>
          </p:nvPr>
        </p:nvSpPr>
        <p:spPr>
          <a:xfrm>
            <a:off x="490469" y="2304599"/>
            <a:ext cx="4907504" cy="554846"/>
          </a:xfrm>
        </p:spPr>
        <p:txBody>
          <a:bodyPr lIns="0" tIns="0" rIns="0" bIns="0" anchor="ctr" anchorCtr="0"/>
          <a:lstStyle>
            <a:lvl1pPr marL="0" indent="0">
              <a:buNone/>
              <a:defRPr sz="3592">
                <a:solidFill>
                  <a:schemeClr val="bg1"/>
                </a:solidFill>
                <a:latin typeface="Segoe UI Light" panose="020B0502040204020203" pitchFamily="34" charset="0"/>
                <a:cs typeface="Segoe UI Light" panose="020B0502040204020203" pitchFamily="34" charset="0"/>
              </a:defRPr>
            </a:lvl1pPr>
          </a:lstStyle>
          <a:p>
            <a:r>
              <a:rPr lang="fr-FR" sz="2565" dirty="0"/>
              <a:t>Module X</a:t>
            </a:r>
          </a:p>
        </p:txBody>
      </p:sp>
    </p:spTree>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de section 3">
    <p:spTree>
      <p:nvGrpSpPr>
        <p:cNvPr id="1" name=""/>
        <p:cNvGrpSpPr/>
        <p:nvPr/>
      </p:nvGrpSpPr>
      <p:grpSpPr>
        <a:xfrm>
          <a:off x="0" y="0"/>
          <a:ext cx="0" cy="0"/>
          <a:chOff x="0" y="0"/>
          <a:chExt cx="0" cy="0"/>
        </a:xfrm>
      </p:grpSpPr>
      <p:pic>
        <p:nvPicPr>
          <p:cNvPr id="11" name="Image 10"/>
          <p:cNvPicPr>
            <a:picLocks noChangeAspect="1"/>
          </p:cNvPicPr>
          <p:nvPr/>
        </p:nvPicPr>
        <p:blipFill rotWithShape="1">
          <a:blip r:embed="rId2" cstate="print">
            <a:extLst>
              <a:ext uri="{28A0092B-C50C-407E-A947-70E740481C1C}">
                <a14:useLocalDpi xmlns:a14="http://schemas.microsoft.com/office/drawing/2010/main" val="0"/>
              </a:ext>
            </a:extLst>
          </a:blip>
          <a:srcRect l="20142" r="72" b="72"/>
          <a:stretch/>
        </p:blipFill>
        <p:spPr>
          <a:xfrm flipV="1">
            <a:off x="-1" y="1"/>
            <a:ext cx="12192000" cy="6853036"/>
          </a:xfrm>
          <a:prstGeom prst="rect">
            <a:avLst/>
          </a:prstGeom>
        </p:spPr>
      </p:pic>
      <p:sp>
        <p:nvSpPr>
          <p:cNvPr id="14" name="ZoneTexte 13"/>
          <p:cNvSpPr txBox="1"/>
          <p:nvPr/>
        </p:nvSpPr>
        <p:spPr>
          <a:xfrm>
            <a:off x="10896535" y="6525345"/>
            <a:ext cx="1152127" cy="292954"/>
          </a:xfrm>
          <a:prstGeom prst="rect">
            <a:avLst/>
          </a:prstGeom>
          <a:noFill/>
        </p:spPr>
        <p:txBody>
          <a:bodyPr wrap="square" lIns="94604" tIns="47302" rIns="94604" bIns="47302">
            <a:spAutoFit/>
          </a:bodyPr>
          <a:lstStyle/>
          <a:p>
            <a:pPr algn="r" fontAlgn="auto">
              <a:spcBef>
                <a:spcPts val="0"/>
              </a:spcBef>
              <a:spcAft>
                <a:spcPts val="0"/>
              </a:spcAft>
              <a:defRPr/>
            </a:pPr>
            <a:r>
              <a:rPr lang="fr-FR" sz="1283" b="0" dirty="0">
                <a:solidFill>
                  <a:schemeClr val="bg1"/>
                </a:solidFill>
                <a:latin typeface="Segoe UI" panose="020B0502040204020203" pitchFamily="34" charset="0"/>
                <a:cs typeface="Segoe UI" panose="020B0502040204020203" pitchFamily="34" charset="0"/>
              </a:rPr>
              <a:t>n° </a:t>
            </a:r>
            <a:fld id="{23B1F081-1CCA-4613-97A3-AC91B4D3CB68}" type="slidenum">
              <a:rPr lang="fr-FR" sz="1283" b="0" smtClean="0">
                <a:solidFill>
                  <a:schemeClr val="bg1"/>
                </a:solidFill>
                <a:latin typeface="Segoe UI" panose="020B0502040204020203" pitchFamily="34" charset="0"/>
                <a:cs typeface="Segoe UI" panose="020B0502040204020203" pitchFamily="34" charset="0"/>
              </a:rPr>
              <a:pPr algn="r" fontAlgn="auto">
                <a:spcBef>
                  <a:spcPts val="0"/>
                </a:spcBef>
                <a:spcAft>
                  <a:spcPts val="0"/>
                </a:spcAft>
                <a:defRPr/>
              </a:pPr>
              <a:t>‹#›</a:t>
            </a:fld>
            <a:endParaRPr lang="fr-FR" sz="1283" b="0" dirty="0">
              <a:solidFill>
                <a:schemeClr val="bg1"/>
              </a:solidFill>
              <a:latin typeface="Segoe UI" panose="020B0502040204020203" pitchFamily="34" charset="0"/>
              <a:cs typeface="Segoe UI" panose="020B0502040204020203" pitchFamily="34" charset="0"/>
            </a:endParaRPr>
          </a:p>
        </p:txBody>
      </p:sp>
      <p:pic>
        <p:nvPicPr>
          <p:cNvPr id="15" name="Espace réservé du contenu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350" y="6237312"/>
            <a:ext cx="627627" cy="499267"/>
          </a:xfrm>
          <a:prstGeom prst="rect">
            <a:avLst/>
          </a:prstGeom>
        </p:spPr>
      </p:pic>
      <p:sp>
        <p:nvSpPr>
          <p:cNvPr id="17" name="ZoneTexte 16"/>
          <p:cNvSpPr txBox="1"/>
          <p:nvPr/>
        </p:nvSpPr>
        <p:spPr>
          <a:xfrm>
            <a:off x="987257" y="6499718"/>
            <a:ext cx="4267427" cy="236860"/>
          </a:xfrm>
          <a:prstGeom prst="rect">
            <a:avLst/>
          </a:prstGeom>
          <a:noFill/>
        </p:spPr>
        <p:txBody>
          <a:bodyPr wrap="square" lIns="0" tIns="0" rIns="0" bIns="0" rtlCol="0" anchor="b" anchorCtr="0">
            <a:spAutoFit/>
          </a:bodyPr>
          <a:lstStyle/>
          <a:p>
            <a:pPr algn="l"/>
            <a:r>
              <a:rPr lang="fr-FR" sz="1539" dirty="0">
                <a:solidFill>
                  <a:schemeClr val="bg1"/>
                </a:solidFill>
                <a:latin typeface="Segoe UI Light" panose="020B0502040204020203" pitchFamily="34" charset="0"/>
                <a:cs typeface="Segoe UI Light" panose="020B0502040204020203" pitchFamily="34" charset="0"/>
              </a:rPr>
              <a:t>www.eni-service.fr</a:t>
            </a:r>
          </a:p>
        </p:txBody>
      </p:sp>
      <p:sp>
        <p:nvSpPr>
          <p:cNvPr id="18" name="Rectangle 17"/>
          <p:cNvSpPr/>
          <p:nvPr/>
        </p:nvSpPr>
        <p:spPr>
          <a:xfrm>
            <a:off x="168443" y="2304599"/>
            <a:ext cx="12042715" cy="1739748"/>
          </a:xfrm>
          <a:prstGeom prst="rect">
            <a:avLst/>
          </a:prstGeom>
          <a:solidFill>
            <a:srgbClr val="134A8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09"/>
          </a:p>
        </p:txBody>
      </p:sp>
      <p:sp>
        <p:nvSpPr>
          <p:cNvPr id="19" name="Titre 1"/>
          <p:cNvSpPr>
            <a:spLocks noGrp="1"/>
          </p:cNvSpPr>
          <p:nvPr>
            <p:ph type="ctrTitle" hasCustomPrompt="1"/>
          </p:nvPr>
        </p:nvSpPr>
        <p:spPr>
          <a:xfrm>
            <a:off x="490470" y="2874219"/>
            <a:ext cx="11701530" cy="1155352"/>
          </a:xfrm>
        </p:spPr>
        <p:txBody>
          <a:bodyPr lIns="0" tIns="0" rIns="0" bIns="0" anchor="t" anchorCtr="0">
            <a:normAutofit/>
          </a:bodyPr>
          <a:lstStyle>
            <a:lvl1pPr algn="l">
              <a:defRPr sz="3592">
                <a:solidFill>
                  <a:schemeClr val="bg1"/>
                </a:solidFill>
                <a:latin typeface="Segoe UI Semibold" panose="020B0702040204020203" pitchFamily="34" charset="0"/>
                <a:cs typeface="Segoe UI Semibold" panose="020B0702040204020203" pitchFamily="34" charset="0"/>
              </a:defRPr>
            </a:lvl1pPr>
          </a:lstStyle>
          <a:p>
            <a:r>
              <a:rPr lang="fr-FR" dirty="0"/>
              <a:t>Modifiez le titre du module</a:t>
            </a:r>
          </a:p>
        </p:txBody>
      </p:sp>
      <p:sp>
        <p:nvSpPr>
          <p:cNvPr id="21" name="Espace réservé du texte 17"/>
          <p:cNvSpPr>
            <a:spLocks noGrp="1"/>
          </p:cNvSpPr>
          <p:nvPr>
            <p:ph type="body" sz="quarter" idx="10" hasCustomPrompt="1"/>
          </p:nvPr>
        </p:nvSpPr>
        <p:spPr>
          <a:xfrm>
            <a:off x="490470" y="2304599"/>
            <a:ext cx="4907502" cy="554846"/>
          </a:xfrm>
        </p:spPr>
        <p:txBody>
          <a:bodyPr lIns="0" tIns="0" rIns="0" bIns="0" anchor="ctr" anchorCtr="0"/>
          <a:lstStyle>
            <a:lvl1pPr marL="0" indent="0">
              <a:buNone/>
              <a:defRPr sz="3592">
                <a:solidFill>
                  <a:schemeClr val="bg1"/>
                </a:solidFill>
                <a:latin typeface="Segoe UI Light" panose="020B0502040204020203" pitchFamily="34" charset="0"/>
                <a:cs typeface="Segoe UI Light" panose="020B0502040204020203" pitchFamily="34" charset="0"/>
              </a:defRPr>
            </a:lvl1pPr>
          </a:lstStyle>
          <a:p>
            <a:r>
              <a:rPr lang="fr-FR" sz="2565" dirty="0"/>
              <a:t>Module X</a:t>
            </a:r>
          </a:p>
        </p:txBody>
      </p:sp>
      <p:sp>
        <p:nvSpPr>
          <p:cNvPr id="12" name="Rectangle 11"/>
          <p:cNvSpPr/>
          <p:nvPr/>
        </p:nvSpPr>
        <p:spPr>
          <a:xfrm>
            <a:off x="-9580" y="2304599"/>
            <a:ext cx="331606" cy="1739748"/>
          </a:xfrm>
          <a:prstGeom prst="rect">
            <a:avLst/>
          </a:prstGeom>
          <a:solidFill>
            <a:srgbClr val="13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09"/>
          </a:p>
        </p:txBody>
      </p:sp>
    </p:spTree>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de section 4">
    <p:spTree>
      <p:nvGrpSpPr>
        <p:cNvPr id="1" name=""/>
        <p:cNvGrpSpPr/>
        <p:nvPr/>
      </p:nvGrpSpPr>
      <p:grpSpPr>
        <a:xfrm>
          <a:off x="0" y="0"/>
          <a:ext cx="0" cy="0"/>
          <a:chOff x="0" y="0"/>
          <a:chExt cx="0" cy="0"/>
        </a:xfrm>
      </p:grpSpPr>
      <p:pic>
        <p:nvPicPr>
          <p:cNvPr id="10" name="Image 9"/>
          <p:cNvPicPr>
            <a:picLocks noChangeAspect="1"/>
          </p:cNvPicPr>
          <p:nvPr/>
        </p:nvPicPr>
        <p:blipFill rotWithShape="1">
          <a:blip r:embed="rId2" cstate="print">
            <a:extLst>
              <a:ext uri="{28A0092B-C50C-407E-A947-70E740481C1C}">
                <a14:useLocalDpi xmlns:a14="http://schemas.microsoft.com/office/drawing/2010/main" val="0"/>
              </a:ext>
            </a:extLst>
          </a:blip>
          <a:srcRect l="15242" r="8928" b="4959"/>
          <a:stretch/>
        </p:blipFill>
        <p:spPr>
          <a:xfrm>
            <a:off x="-1" y="0"/>
            <a:ext cx="12192000" cy="6858000"/>
          </a:xfrm>
          <a:prstGeom prst="rect">
            <a:avLst/>
          </a:prstGeom>
        </p:spPr>
      </p:pic>
      <p:sp>
        <p:nvSpPr>
          <p:cNvPr id="14" name="ZoneTexte 13"/>
          <p:cNvSpPr txBox="1"/>
          <p:nvPr/>
        </p:nvSpPr>
        <p:spPr>
          <a:xfrm>
            <a:off x="10896535" y="6525345"/>
            <a:ext cx="1152127" cy="292954"/>
          </a:xfrm>
          <a:prstGeom prst="rect">
            <a:avLst/>
          </a:prstGeom>
          <a:noFill/>
        </p:spPr>
        <p:txBody>
          <a:bodyPr wrap="square" lIns="94604" tIns="47302" rIns="94604" bIns="47302">
            <a:spAutoFit/>
          </a:bodyPr>
          <a:lstStyle/>
          <a:p>
            <a:pPr algn="r" fontAlgn="auto">
              <a:spcBef>
                <a:spcPts val="0"/>
              </a:spcBef>
              <a:spcAft>
                <a:spcPts val="0"/>
              </a:spcAft>
              <a:defRPr/>
            </a:pPr>
            <a:r>
              <a:rPr lang="fr-FR" sz="1283" b="0" dirty="0">
                <a:solidFill>
                  <a:schemeClr val="bg1"/>
                </a:solidFill>
                <a:latin typeface="Segoe UI" panose="020B0502040204020203" pitchFamily="34" charset="0"/>
                <a:cs typeface="Segoe UI" panose="020B0502040204020203" pitchFamily="34" charset="0"/>
              </a:rPr>
              <a:t>n° </a:t>
            </a:r>
            <a:fld id="{23B1F081-1CCA-4613-97A3-AC91B4D3CB68}" type="slidenum">
              <a:rPr lang="fr-FR" sz="1283" b="0" smtClean="0">
                <a:solidFill>
                  <a:schemeClr val="bg1"/>
                </a:solidFill>
                <a:latin typeface="Segoe UI" panose="020B0502040204020203" pitchFamily="34" charset="0"/>
                <a:cs typeface="Segoe UI" panose="020B0502040204020203" pitchFamily="34" charset="0"/>
              </a:rPr>
              <a:pPr algn="r" fontAlgn="auto">
                <a:spcBef>
                  <a:spcPts val="0"/>
                </a:spcBef>
                <a:spcAft>
                  <a:spcPts val="0"/>
                </a:spcAft>
                <a:defRPr/>
              </a:pPr>
              <a:t>‹#›</a:t>
            </a:fld>
            <a:endParaRPr lang="fr-FR" sz="1283" b="0" dirty="0">
              <a:solidFill>
                <a:schemeClr val="bg1"/>
              </a:solidFill>
              <a:latin typeface="Segoe UI" panose="020B0502040204020203" pitchFamily="34" charset="0"/>
              <a:cs typeface="Segoe UI" panose="020B0502040204020203" pitchFamily="34" charset="0"/>
            </a:endParaRPr>
          </a:p>
        </p:txBody>
      </p:sp>
      <p:pic>
        <p:nvPicPr>
          <p:cNvPr id="15" name="Espace réservé du contenu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350" y="6237312"/>
            <a:ext cx="627627" cy="499267"/>
          </a:xfrm>
          <a:prstGeom prst="rect">
            <a:avLst/>
          </a:prstGeom>
        </p:spPr>
      </p:pic>
      <p:sp>
        <p:nvSpPr>
          <p:cNvPr id="17" name="ZoneTexte 16"/>
          <p:cNvSpPr txBox="1"/>
          <p:nvPr/>
        </p:nvSpPr>
        <p:spPr>
          <a:xfrm>
            <a:off x="987257" y="6499718"/>
            <a:ext cx="4267427" cy="236860"/>
          </a:xfrm>
          <a:prstGeom prst="rect">
            <a:avLst/>
          </a:prstGeom>
          <a:noFill/>
        </p:spPr>
        <p:txBody>
          <a:bodyPr wrap="square" lIns="0" tIns="0" rIns="0" bIns="0" rtlCol="0" anchor="b" anchorCtr="0">
            <a:spAutoFit/>
          </a:bodyPr>
          <a:lstStyle/>
          <a:p>
            <a:pPr algn="l"/>
            <a:r>
              <a:rPr lang="fr-FR" sz="1539" dirty="0">
                <a:solidFill>
                  <a:schemeClr val="bg1"/>
                </a:solidFill>
                <a:latin typeface="Segoe UI Light" panose="020B0502040204020203" pitchFamily="34" charset="0"/>
                <a:cs typeface="Segoe UI Light" panose="020B0502040204020203" pitchFamily="34" charset="0"/>
              </a:rPr>
              <a:t>www.eni-service.fr</a:t>
            </a:r>
          </a:p>
        </p:txBody>
      </p:sp>
      <p:sp>
        <p:nvSpPr>
          <p:cNvPr id="18" name="Rectangle 17"/>
          <p:cNvSpPr/>
          <p:nvPr/>
        </p:nvSpPr>
        <p:spPr>
          <a:xfrm>
            <a:off x="168443" y="2304599"/>
            <a:ext cx="12042715" cy="1739748"/>
          </a:xfrm>
          <a:prstGeom prst="rect">
            <a:avLst/>
          </a:prstGeom>
          <a:solidFill>
            <a:srgbClr val="134A8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09"/>
          </a:p>
        </p:txBody>
      </p:sp>
      <p:sp>
        <p:nvSpPr>
          <p:cNvPr id="19" name="Titre 1"/>
          <p:cNvSpPr>
            <a:spLocks noGrp="1"/>
          </p:cNvSpPr>
          <p:nvPr>
            <p:ph type="ctrTitle" hasCustomPrompt="1"/>
          </p:nvPr>
        </p:nvSpPr>
        <p:spPr>
          <a:xfrm>
            <a:off x="490470" y="2874219"/>
            <a:ext cx="11701530" cy="1155352"/>
          </a:xfrm>
        </p:spPr>
        <p:txBody>
          <a:bodyPr lIns="0" tIns="0" rIns="0" bIns="0" anchor="t" anchorCtr="0">
            <a:normAutofit/>
          </a:bodyPr>
          <a:lstStyle>
            <a:lvl1pPr algn="l">
              <a:defRPr sz="3592">
                <a:solidFill>
                  <a:schemeClr val="bg1"/>
                </a:solidFill>
                <a:latin typeface="Segoe UI Semibold" panose="020B0702040204020203" pitchFamily="34" charset="0"/>
                <a:cs typeface="Segoe UI Semibold" panose="020B0702040204020203" pitchFamily="34" charset="0"/>
              </a:defRPr>
            </a:lvl1pPr>
          </a:lstStyle>
          <a:p>
            <a:r>
              <a:rPr lang="fr-FR" dirty="0"/>
              <a:t>Modifiez le titre du module</a:t>
            </a:r>
          </a:p>
        </p:txBody>
      </p:sp>
      <p:sp>
        <p:nvSpPr>
          <p:cNvPr id="21" name="Espace réservé du texte 17"/>
          <p:cNvSpPr>
            <a:spLocks noGrp="1"/>
          </p:cNvSpPr>
          <p:nvPr>
            <p:ph type="body" sz="quarter" idx="10" hasCustomPrompt="1"/>
          </p:nvPr>
        </p:nvSpPr>
        <p:spPr>
          <a:xfrm>
            <a:off x="490470" y="2304599"/>
            <a:ext cx="4907502" cy="554846"/>
          </a:xfrm>
        </p:spPr>
        <p:txBody>
          <a:bodyPr lIns="0" tIns="0" rIns="0" bIns="0" anchor="ctr" anchorCtr="0"/>
          <a:lstStyle>
            <a:lvl1pPr marL="0" indent="0">
              <a:buNone/>
              <a:defRPr sz="3592">
                <a:solidFill>
                  <a:schemeClr val="bg1"/>
                </a:solidFill>
                <a:latin typeface="Segoe UI Light" panose="020B0502040204020203" pitchFamily="34" charset="0"/>
                <a:cs typeface="Segoe UI Light" panose="020B0502040204020203" pitchFamily="34" charset="0"/>
              </a:defRPr>
            </a:lvl1pPr>
          </a:lstStyle>
          <a:p>
            <a:r>
              <a:rPr lang="fr-FR" sz="2565" dirty="0"/>
              <a:t>Module X</a:t>
            </a:r>
          </a:p>
        </p:txBody>
      </p:sp>
      <p:sp>
        <p:nvSpPr>
          <p:cNvPr id="12" name="Rectangle 11"/>
          <p:cNvSpPr/>
          <p:nvPr/>
        </p:nvSpPr>
        <p:spPr>
          <a:xfrm>
            <a:off x="-9580" y="2304599"/>
            <a:ext cx="331606" cy="1739748"/>
          </a:xfrm>
          <a:prstGeom prst="rect">
            <a:avLst/>
          </a:prstGeom>
          <a:solidFill>
            <a:srgbClr val="13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09"/>
          </a:p>
        </p:txBody>
      </p:sp>
    </p:spTree>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re de section 5">
    <p:spTree>
      <p:nvGrpSpPr>
        <p:cNvPr id="1" name=""/>
        <p:cNvGrpSpPr/>
        <p:nvPr/>
      </p:nvGrpSpPr>
      <p:grpSpPr>
        <a:xfrm>
          <a:off x="0" y="0"/>
          <a:ext cx="0" cy="0"/>
          <a:chOff x="0" y="0"/>
          <a:chExt cx="0" cy="0"/>
        </a:xfrm>
      </p:grpSpPr>
      <p:pic>
        <p:nvPicPr>
          <p:cNvPr id="11" name="Image 10"/>
          <p:cNvPicPr>
            <a:picLocks noChangeAspect="1"/>
          </p:cNvPicPr>
          <p:nvPr/>
        </p:nvPicPr>
        <p:blipFill rotWithShape="1">
          <a:blip r:embed="rId2" cstate="print">
            <a:extLst>
              <a:ext uri="{28A0092B-C50C-407E-A947-70E740481C1C}">
                <a14:useLocalDpi xmlns:a14="http://schemas.microsoft.com/office/drawing/2010/main" val="0"/>
              </a:ext>
            </a:extLst>
          </a:blip>
          <a:srcRect l="8763" r="11607"/>
          <a:stretch/>
        </p:blipFill>
        <p:spPr>
          <a:xfrm>
            <a:off x="2" y="0"/>
            <a:ext cx="12211157" cy="6882444"/>
          </a:xfrm>
          <a:prstGeom prst="rect">
            <a:avLst/>
          </a:prstGeom>
        </p:spPr>
      </p:pic>
      <p:sp>
        <p:nvSpPr>
          <p:cNvPr id="14" name="ZoneTexte 13"/>
          <p:cNvSpPr txBox="1"/>
          <p:nvPr/>
        </p:nvSpPr>
        <p:spPr>
          <a:xfrm>
            <a:off x="10896535" y="6525345"/>
            <a:ext cx="1152127" cy="292954"/>
          </a:xfrm>
          <a:prstGeom prst="rect">
            <a:avLst/>
          </a:prstGeom>
          <a:noFill/>
        </p:spPr>
        <p:txBody>
          <a:bodyPr wrap="square" lIns="94604" tIns="47302" rIns="94604" bIns="47302">
            <a:spAutoFit/>
          </a:bodyPr>
          <a:lstStyle/>
          <a:p>
            <a:pPr algn="r" fontAlgn="auto">
              <a:spcBef>
                <a:spcPts val="0"/>
              </a:spcBef>
              <a:spcAft>
                <a:spcPts val="0"/>
              </a:spcAft>
              <a:defRPr/>
            </a:pPr>
            <a:r>
              <a:rPr lang="fr-FR" sz="1283" b="0" dirty="0">
                <a:solidFill>
                  <a:schemeClr val="bg1"/>
                </a:solidFill>
                <a:latin typeface="Segoe UI" panose="020B0502040204020203" pitchFamily="34" charset="0"/>
                <a:cs typeface="Segoe UI" panose="020B0502040204020203" pitchFamily="34" charset="0"/>
              </a:rPr>
              <a:t>n° </a:t>
            </a:r>
            <a:fld id="{23B1F081-1CCA-4613-97A3-AC91B4D3CB68}" type="slidenum">
              <a:rPr lang="fr-FR" sz="1283" b="0" smtClean="0">
                <a:solidFill>
                  <a:schemeClr val="bg1"/>
                </a:solidFill>
                <a:latin typeface="Segoe UI" panose="020B0502040204020203" pitchFamily="34" charset="0"/>
                <a:cs typeface="Segoe UI" panose="020B0502040204020203" pitchFamily="34" charset="0"/>
              </a:rPr>
              <a:pPr algn="r" fontAlgn="auto">
                <a:spcBef>
                  <a:spcPts val="0"/>
                </a:spcBef>
                <a:spcAft>
                  <a:spcPts val="0"/>
                </a:spcAft>
                <a:defRPr/>
              </a:pPr>
              <a:t>‹#›</a:t>
            </a:fld>
            <a:endParaRPr lang="fr-FR" sz="1283" b="0" dirty="0">
              <a:solidFill>
                <a:schemeClr val="bg1"/>
              </a:solidFill>
              <a:latin typeface="Segoe UI" panose="020B0502040204020203" pitchFamily="34" charset="0"/>
              <a:cs typeface="Segoe UI" panose="020B0502040204020203" pitchFamily="34" charset="0"/>
            </a:endParaRPr>
          </a:p>
        </p:txBody>
      </p:sp>
      <p:pic>
        <p:nvPicPr>
          <p:cNvPr id="15" name="Espace réservé du contenu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350" y="6237312"/>
            <a:ext cx="627627" cy="499267"/>
          </a:xfrm>
          <a:prstGeom prst="rect">
            <a:avLst/>
          </a:prstGeom>
        </p:spPr>
      </p:pic>
      <p:sp>
        <p:nvSpPr>
          <p:cNvPr id="17" name="ZoneTexte 16"/>
          <p:cNvSpPr txBox="1"/>
          <p:nvPr/>
        </p:nvSpPr>
        <p:spPr>
          <a:xfrm>
            <a:off x="987257" y="6499718"/>
            <a:ext cx="4267427" cy="236860"/>
          </a:xfrm>
          <a:prstGeom prst="rect">
            <a:avLst/>
          </a:prstGeom>
          <a:noFill/>
        </p:spPr>
        <p:txBody>
          <a:bodyPr wrap="square" lIns="0" tIns="0" rIns="0" bIns="0" rtlCol="0" anchor="b" anchorCtr="0">
            <a:spAutoFit/>
          </a:bodyPr>
          <a:lstStyle/>
          <a:p>
            <a:pPr algn="l"/>
            <a:r>
              <a:rPr lang="fr-FR" sz="1539" dirty="0">
                <a:solidFill>
                  <a:schemeClr val="bg1"/>
                </a:solidFill>
                <a:latin typeface="Segoe UI Light" panose="020B0502040204020203" pitchFamily="34" charset="0"/>
                <a:cs typeface="Segoe UI Light" panose="020B0502040204020203" pitchFamily="34" charset="0"/>
              </a:rPr>
              <a:t>www.eni-service.fr</a:t>
            </a:r>
          </a:p>
        </p:txBody>
      </p:sp>
      <p:sp>
        <p:nvSpPr>
          <p:cNvPr id="18" name="Rectangle 17"/>
          <p:cNvSpPr/>
          <p:nvPr/>
        </p:nvSpPr>
        <p:spPr>
          <a:xfrm>
            <a:off x="168443" y="2304599"/>
            <a:ext cx="12042715" cy="1739748"/>
          </a:xfrm>
          <a:prstGeom prst="rect">
            <a:avLst/>
          </a:prstGeom>
          <a:solidFill>
            <a:srgbClr val="134A8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09"/>
          </a:p>
        </p:txBody>
      </p:sp>
      <p:sp>
        <p:nvSpPr>
          <p:cNvPr id="19" name="Titre 1"/>
          <p:cNvSpPr>
            <a:spLocks noGrp="1"/>
          </p:cNvSpPr>
          <p:nvPr>
            <p:ph type="ctrTitle" hasCustomPrompt="1"/>
          </p:nvPr>
        </p:nvSpPr>
        <p:spPr>
          <a:xfrm>
            <a:off x="475610" y="2874219"/>
            <a:ext cx="11716390" cy="1155352"/>
          </a:xfrm>
        </p:spPr>
        <p:txBody>
          <a:bodyPr lIns="0" tIns="0" rIns="0" bIns="0" anchor="t" anchorCtr="0">
            <a:normAutofit/>
          </a:bodyPr>
          <a:lstStyle>
            <a:lvl1pPr algn="l">
              <a:defRPr sz="3592">
                <a:solidFill>
                  <a:schemeClr val="bg1"/>
                </a:solidFill>
                <a:latin typeface="Segoe UI Semibold" panose="020B0702040204020203" pitchFamily="34" charset="0"/>
                <a:cs typeface="Segoe UI Semibold" panose="020B0702040204020203" pitchFamily="34" charset="0"/>
              </a:defRPr>
            </a:lvl1pPr>
          </a:lstStyle>
          <a:p>
            <a:r>
              <a:rPr lang="fr-FR" dirty="0"/>
              <a:t>Modifiez le titre du module</a:t>
            </a:r>
          </a:p>
        </p:txBody>
      </p:sp>
      <p:sp>
        <p:nvSpPr>
          <p:cNvPr id="21" name="Espace réservé du texte 17"/>
          <p:cNvSpPr>
            <a:spLocks noGrp="1"/>
          </p:cNvSpPr>
          <p:nvPr>
            <p:ph type="body" sz="quarter" idx="10" hasCustomPrompt="1"/>
          </p:nvPr>
        </p:nvSpPr>
        <p:spPr>
          <a:xfrm>
            <a:off x="475610" y="2304599"/>
            <a:ext cx="4922362" cy="554846"/>
          </a:xfrm>
        </p:spPr>
        <p:txBody>
          <a:bodyPr lIns="0" tIns="0" rIns="0" bIns="0" anchor="ctr" anchorCtr="0"/>
          <a:lstStyle>
            <a:lvl1pPr marL="0" indent="0">
              <a:buNone/>
              <a:defRPr sz="3592">
                <a:solidFill>
                  <a:schemeClr val="bg1"/>
                </a:solidFill>
                <a:latin typeface="Segoe UI Light" panose="020B0502040204020203" pitchFamily="34" charset="0"/>
                <a:cs typeface="Segoe UI Light" panose="020B0502040204020203" pitchFamily="34" charset="0"/>
              </a:defRPr>
            </a:lvl1pPr>
          </a:lstStyle>
          <a:p>
            <a:r>
              <a:rPr lang="fr-FR" sz="2565" dirty="0"/>
              <a:t>Module X</a:t>
            </a:r>
          </a:p>
        </p:txBody>
      </p:sp>
      <p:sp>
        <p:nvSpPr>
          <p:cNvPr id="12" name="Rectangle 11"/>
          <p:cNvSpPr/>
          <p:nvPr/>
        </p:nvSpPr>
        <p:spPr>
          <a:xfrm>
            <a:off x="-9580" y="2304599"/>
            <a:ext cx="331606" cy="1739748"/>
          </a:xfrm>
          <a:prstGeom prst="rect">
            <a:avLst/>
          </a:prstGeom>
          <a:solidFill>
            <a:srgbClr val="13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09"/>
          </a:p>
        </p:txBody>
      </p:sp>
    </p:spTree>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re de section 6">
    <p:spTree>
      <p:nvGrpSpPr>
        <p:cNvPr id="1" name=""/>
        <p:cNvGrpSpPr/>
        <p:nvPr/>
      </p:nvGrpSpPr>
      <p:grpSpPr>
        <a:xfrm>
          <a:off x="0" y="0"/>
          <a:ext cx="0" cy="0"/>
          <a:chOff x="0" y="0"/>
          <a:chExt cx="0" cy="0"/>
        </a:xfrm>
      </p:grpSpPr>
      <p:pic>
        <p:nvPicPr>
          <p:cNvPr id="10" name="Image 9"/>
          <p:cNvPicPr>
            <a:picLocks noChangeAspect="1"/>
          </p:cNvPicPr>
          <p:nvPr/>
        </p:nvPicPr>
        <p:blipFill rotWithShape="1">
          <a:blip r:embed="rId2" cstate="print">
            <a:extLst>
              <a:ext uri="{28A0092B-C50C-407E-A947-70E740481C1C}">
                <a14:useLocalDpi xmlns:a14="http://schemas.microsoft.com/office/drawing/2010/main" val="0"/>
              </a:ext>
            </a:extLst>
          </a:blip>
          <a:srcRect l="6496" r="13707"/>
          <a:stretch/>
        </p:blipFill>
        <p:spPr>
          <a:xfrm>
            <a:off x="-1" y="1"/>
            <a:ext cx="12193548" cy="6858000"/>
          </a:xfrm>
          <a:prstGeom prst="rect">
            <a:avLst/>
          </a:prstGeom>
        </p:spPr>
      </p:pic>
      <p:sp>
        <p:nvSpPr>
          <p:cNvPr id="14" name="ZoneTexte 13"/>
          <p:cNvSpPr txBox="1"/>
          <p:nvPr/>
        </p:nvSpPr>
        <p:spPr>
          <a:xfrm>
            <a:off x="10896535" y="6525345"/>
            <a:ext cx="1152127" cy="292954"/>
          </a:xfrm>
          <a:prstGeom prst="rect">
            <a:avLst/>
          </a:prstGeom>
          <a:noFill/>
        </p:spPr>
        <p:txBody>
          <a:bodyPr wrap="square" lIns="94604" tIns="47302" rIns="94604" bIns="47302">
            <a:spAutoFit/>
          </a:bodyPr>
          <a:lstStyle/>
          <a:p>
            <a:pPr algn="r" fontAlgn="auto">
              <a:spcBef>
                <a:spcPts val="0"/>
              </a:spcBef>
              <a:spcAft>
                <a:spcPts val="0"/>
              </a:spcAft>
              <a:defRPr/>
            </a:pPr>
            <a:r>
              <a:rPr lang="fr-FR" sz="1283" b="0" dirty="0">
                <a:solidFill>
                  <a:schemeClr val="bg1"/>
                </a:solidFill>
                <a:latin typeface="Segoe UI" panose="020B0502040204020203" pitchFamily="34" charset="0"/>
                <a:cs typeface="Segoe UI" panose="020B0502040204020203" pitchFamily="34" charset="0"/>
              </a:rPr>
              <a:t>n° </a:t>
            </a:r>
            <a:fld id="{23B1F081-1CCA-4613-97A3-AC91B4D3CB68}" type="slidenum">
              <a:rPr lang="fr-FR" sz="1283" b="0" smtClean="0">
                <a:solidFill>
                  <a:schemeClr val="bg1"/>
                </a:solidFill>
                <a:latin typeface="Segoe UI" panose="020B0502040204020203" pitchFamily="34" charset="0"/>
                <a:cs typeface="Segoe UI" panose="020B0502040204020203" pitchFamily="34" charset="0"/>
              </a:rPr>
              <a:pPr algn="r" fontAlgn="auto">
                <a:spcBef>
                  <a:spcPts val="0"/>
                </a:spcBef>
                <a:spcAft>
                  <a:spcPts val="0"/>
                </a:spcAft>
                <a:defRPr/>
              </a:pPr>
              <a:t>‹#›</a:t>
            </a:fld>
            <a:endParaRPr lang="fr-FR" sz="1283" b="0" dirty="0">
              <a:solidFill>
                <a:schemeClr val="bg1"/>
              </a:solidFill>
              <a:latin typeface="Segoe UI" panose="020B0502040204020203" pitchFamily="34" charset="0"/>
              <a:cs typeface="Segoe UI" panose="020B0502040204020203" pitchFamily="34" charset="0"/>
            </a:endParaRPr>
          </a:p>
        </p:txBody>
      </p:sp>
      <p:pic>
        <p:nvPicPr>
          <p:cNvPr id="15" name="Espace réservé du contenu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350" y="6237312"/>
            <a:ext cx="627627" cy="499267"/>
          </a:xfrm>
          <a:prstGeom prst="rect">
            <a:avLst/>
          </a:prstGeom>
        </p:spPr>
      </p:pic>
      <p:sp>
        <p:nvSpPr>
          <p:cNvPr id="17" name="ZoneTexte 16"/>
          <p:cNvSpPr txBox="1"/>
          <p:nvPr/>
        </p:nvSpPr>
        <p:spPr>
          <a:xfrm>
            <a:off x="987257" y="6499718"/>
            <a:ext cx="4267427" cy="236860"/>
          </a:xfrm>
          <a:prstGeom prst="rect">
            <a:avLst/>
          </a:prstGeom>
          <a:noFill/>
        </p:spPr>
        <p:txBody>
          <a:bodyPr wrap="square" lIns="0" tIns="0" rIns="0" bIns="0" rtlCol="0" anchor="b" anchorCtr="0">
            <a:spAutoFit/>
          </a:bodyPr>
          <a:lstStyle/>
          <a:p>
            <a:pPr algn="l"/>
            <a:r>
              <a:rPr lang="fr-FR" sz="1539" dirty="0">
                <a:solidFill>
                  <a:schemeClr val="bg1"/>
                </a:solidFill>
                <a:latin typeface="Segoe UI Light" panose="020B0502040204020203" pitchFamily="34" charset="0"/>
                <a:cs typeface="Segoe UI Light" panose="020B0502040204020203" pitchFamily="34" charset="0"/>
              </a:rPr>
              <a:t>www.eni-service.fr</a:t>
            </a:r>
          </a:p>
        </p:txBody>
      </p:sp>
      <p:sp>
        <p:nvSpPr>
          <p:cNvPr id="18" name="Rectangle 17"/>
          <p:cNvSpPr/>
          <p:nvPr/>
        </p:nvSpPr>
        <p:spPr>
          <a:xfrm>
            <a:off x="168443" y="2304599"/>
            <a:ext cx="12042715" cy="1739748"/>
          </a:xfrm>
          <a:prstGeom prst="rect">
            <a:avLst/>
          </a:prstGeom>
          <a:solidFill>
            <a:srgbClr val="134A8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09"/>
          </a:p>
        </p:txBody>
      </p:sp>
      <p:sp>
        <p:nvSpPr>
          <p:cNvPr id="19" name="Titre 1"/>
          <p:cNvSpPr>
            <a:spLocks noGrp="1"/>
          </p:cNvSpPr>
          <p:nvPr>
            <p:ph type="ctrTitle" hasCustomPrompt="1"/>
          </p:nvPr>
        </p:nvSpPr>
        <p:spPr>
          <a:xfrm>
            <a:off x="490470" y="2874219"/>
            <a:ext cx="11701530" cy="1155352"/>
          </a:xfrm>
        </p:spPr>
        <p:txBody>
          <a:bodyPr lIns="0" tIns="0" rIns="0" bIns="0" anchor="t" anchorCtr="0">
            <a:normAutofit/>
          </a:bodyPr>
          <a:lstStyle>
            <a:lvl1pPr algn="l">
              <a:defRPr sz="3592">
                <a:solidFill>
                  <a:schemeClr val="bg1"/>
                </a:solidFill>
                <a:latin typeface="Segoe UI Semibold" panose="020B0702040204020203" pitchFamily="34" charset="0"/>
                <a:cs typeface="Segoe UI Semibold" panose="020B0702040204020203" pitchFamily="34" charset="0"/>
              </a:defRPr>
            </a:lvl1pPr>
          </a:lstStyle>
          <a:p>
            <a:r>
              <a:rPr lang="fr-FR" dirty="0"/>
              <a:t>Modifiez le titre du module</a:t>
            </a:r>
          </a:p>
        </p:txBody>
      </p:sp>
      <p:sp>
        <p:nvSpPr>
          <p:cNvPr id="21" name="Espace réservé du texte 17"/>
          <p:cNvSpPr>
            <a:spLocks noGrp="1"/>
          </p:cNvSpPr>
          <p:nvPr>
            <p:ph type="body" sz="quarter" idx="10" hasCustomPrompt="1"/>
          </p:nvPr>
        </p:nvSpPr>
        <p:spPr>
          <a:xfrm>
            <a:off x="490470" y="2304599"/>
            <a:ext cx="4907502" cy="554846"/>
          </a:xfrm>
        </p:spPr>
        <p:txBody>
          <a:bodyPr lIns="0" tIns="0" rIns="0" bIns="0" anchor="ctr" anchorCtr="0"/>
          <a:lstStyle>
            <a:lvl1pPr marL="0" indent="0">
              <a:buNone/>
              <a:defRPr sz="3592">
                <a:solidFill>
                  <a:schemeClr val="bg1"/>
                </a:solidFill>
                <a:latin typeface="Segoe UI Light" panose="020B0502040204020203" pitchFamily="34" charset="0"/>
                <a:cs typeface="Segoe UI Light" panose="020B0502040204020203" pitchFamily="34" charset="0"/>
              </a:defRPr>
            </a:lvl1pPr>
          </a:lstStyle>
          <a:p>
            <a:r>
              <a:rPr lang="fr-FR" sz="2565" dirty="0"/>
              <a:t>Module X</a:t>
            </a:r>
          </a:p>
        </p:txBody>
      </p:sp>
      <p:sp>
        <p:nvSpPr>
          <p:cNvPr id="12" name="Rectangle 11"/>
          <p:cNvSpPr/>
          <p:nvPr/>
        </p:nvSpPr>
        <p:spPr>
          <a:xfrm>
            <a:off x="-9580" y="2304599"/>
            <a:ext cx="331606" cy="1739748"/>
          </a:xfrm>
          <a:prstGeom prst="rect">
            <a:avLst/>
          </a:prstGeom>
          <a:solidFill>
            <a:srgbClr val="13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09"/>
          </a:p>
        </p:txBody>
      </p:sp>
    </p:spTree>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re de section 7">
    <p:spTree>
      <p:nvGrpSpPr>
        <p:cNvPr id="1" name=""/>
        <p:cNvGrpSpPr/>
        <p:nvPr/>
      </p:nvGrpSpPr>
      <p:grpSpPr>
        <a:xfrm>
          <a:off x="0" y="0"/>
          <a:ext cx="0" cy="0"/>
          <a:chOff x="0" y="0"/>
          <a:chExt cx="0" cy="0"/>
        </a:xfrm>
      </p:grpSpPr>
      <p:pic>
        <p:nvPicPr>
          <p:cNvPr id="11" name="Image 10"/>
          <p:cNvPicPr>
            <a:picLocks noChangeAspect="1"/>
          </p:cNvPicPr>
          <p:nvPr/>
        </p:nvPicPr>
        <p:blipFill rotWithShape="1">
          <a:blip r:embed="rId2" cstate="print">
            <a:extLst>
              <a:ext uri="{28A0092B-C50C-407E-A947-70E740481C1C}">
                <a14:useLocalDpi xmlns:a14="http://schemas.microsoft.com/office/drawing/2010/main" val="0"/>
              </a:ext>
            </a:extLst>
          </a:blip>
          <a:srcRect l="14455" r="5695"/>
          <a:stretch/>
        </p:blipFill>
        <p:spPr>
          <a:xfrm>
            <a:off x="-9579" y="1"/>
            <a:ext cx="12201579" cy="6858000"/>
          </a:xfrm>
          <a:prstGeom prst="rect">
            <a:avLst/>
          </a:prstGeom>
        </p:spPr>
      </p:pic>
      <p:sp>
        <p:nvSpPr>
          <p:cNvPr id="14" name="ZoneTexte 13"/>
          <p:cNvSpPr txBox="1"/>
          <p:nvPr/>
        </p:nvSpPr>
        <p:spPr>
          <a:xfrm>
            <a:off x="10896535" y="6525345"/>
            <a:ext cx="1152127" cy="292954"/>
          </a:xfrm>
          <a:prstGeom prst="rect">
            <a:avLst/>
          </a:prstGeom>
          <a:noFill/>
        </p:spPr>
        <p:txBody>
          <a:bodyPr wrap="square" lIns="94604" tIns="47302" rIns="94604" bIns="47302">
            <a:spAutoFit/>
          </a:bodyPr>
          <a:lstStyle/>
          <a:p>
            <a:pPr algn="r" fontAlgn="auto">
              <a:spcBef>
                <a:spcPts val="0"/>
              </a:spcBef>
              <a:spcAft>
                <a:spcPts val="0"/>
              </a:spcAft>
              <a:defRPr/>
            </a:pPr>
            <a:r>
              <a:rPr lang="fr-FR" sz="1283" b="0" dirty="0">
                <a:solidFill>
                  <a:schemeClr val="bg1"/>
                </a:solidFill>
                <a:latin typeface="Segoe UI" panose="020B0502040204020203" pitchFamily="34" charset="0"/>
                <a:cs typeface="Segoe UI" panose="020B0502040204020203" pitchFamily="34" charset="0"/>
              </a:rPr>
              <a:t>n° </a:t>
            </a:r>
            <a:fld id="{23B1F081-1CCA-4613-97A3-AC91B4D3CB68}" type="slidenum">
              <a:rPr lang="fr-FR" sz="1283" b="0" smtClean="0">
                <a:solidFill>
                  <a:schemeClr val="bg1"/>
                </a:solidFill>
                <a:latin typeface="Segoe UI" panose="020B0502040204020203" pitchFamily="34" charset="0"/>
                <a:cs typeface="Segoe UI" panose="020B0502040204020203" pitchFamily="34" charset="0"/>
              </a:rPr>
              <a:pPr algn="r" fontAlgn="auto">
                <a:spcBef>
                  <a:spcPts val="0"/>
                </a:spcBef>
                <a:spcAft>
                  <a:spcPts val="0"/>
                </a:spcAft>
                <a:defRPr/>
              </a:pPr>
              <a:t>‹#›</a:t>
            </a:fld>
            <a:endParaRPr lang="fr-FR" sz="1283" b="0" dirty="0">
              <a:solidFill>
                <a:schemeClr val="bg1"/>
              </a:solidFill>
              <a:latin typeface="Segoe UI" panose="020B0502040204020203" pitchFamily="34" charset="0"/>
              <a:cs typeface="Segoe UI" panose="020B0502040204020203" pitchFamily="34" charset="0"/>
            </a:endParaRPr>
          </a:p>
        </p:txBody>
      </p:sp>
      <p:pic>
        <p:nvPicPr>
          <p:cNvPr id="15" name="Espace réservé du contenu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350" y="6237312"/>
            <a:ext cx="627627" cy="499267"/>
          </a:xfrm>
          <a:prstGeom prst="rect">
            <a:avLst/>
          </a:prstGeom>
        </p:spPr>
      </p:pic>
      <p:sp>
        <p:nvSpPr>
          <p:cNvPr id="17" name="ZoneTexte 16"/>
          <p:cNvSpPr txBox="1"/>
          <p:nvPr/>
        </p:nvSpPr>
        <p:spPr>
          <a:xfrm>
            <a:off x="987257" y="6519468"/>
            <a:ext cx="4267427" cy="217111"/>
          </a:xfrm>
          <a:prstGeom prst="rect">
            <a:avLst/>
          </a:prstGeom>
          <a:noFill/>
        </p:spPr>
        <p:txBody>
          <a:bodyPr wrap="square" lIns="0" tIns="0" rIns="0" bIns="0" rtlCol="0" anchor="b" anchorCtr="0">
            <a:spAutoFit/>
          </a:bodyPr>
          <a:lstStyle/>
          <a:p>
            <a:pPr algn="l"/>
            <a:r>
              <a:rPr lang="fr-FR" sz="1411" dirty="0">
                <a:solidFill>
                  <a:schemeClr val="bg1"/>
                </a:solidFill>
                <a:latin typeface="Segoe UI Light" panose="020B0502040204020203" pitchFamily="34" charset="0"/>
                <a:cs typeface="Segoe UI Light" panose="020B0502040204020203" pitchFamily="34" charset="0"/>
              </a:rPr>
              <a:t>www.eni-service.fr</a:t>
            </a:r>
          </a:p>
        </p:txBody>
      </p:sp>
      <p:sp>
        <p:nvSpPr>
          <p:cNvPr id="18" name="Rectangle 17"/>
          <p:cNvSpPr/>
          <p:nvPr/>
        </p:nvSpPr>
        <p:spPr>
          <a:xfrm>
            <a:off x="168443" y="2304599"/>
            <a:ext cx="12042715" cy="1739748"/>
          </a:xfrm>
          <a:prstGeom prst="rect">
            <a:avLst/>
          </a:prstGeom>
          <a:solidFill>
            <a:srgbClr val="134A8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09"/>
          </a:p>
        </p:txBody>
      </p:sp>
      <p:sp>
        <p:nvSpPr>
          <p:cNvPr id="19" name="Titre 1"/>
          <p:cNvSpPr>
            <a:spLocks noGrp="1"/>
          </p:cNvSpPr>
          <p:nvPr>
            <p:ph type="ctrTitle" hasCustomPrompt="1"/>
          </p:nvPr>
        </p:nvSpPr>
        <p:spPr>
          <a:xfrm>
            <a:off x="475610" y="2874219"/>
            <a:ext cx="11716390" cy="1155352"/>
          </a:xfrm>
        </p:spPr>
        <p:txBody>
          <a:bodyPr lIns="0" tIns="0" rIns="0" bIns="0" anchor="t" anchorCtr="0">
            <a:normAutofit/>
          </a:bodyPr>
          <a:lstStyle>
            <a:lvl1pPr algn="l">
              <a:defRPr sz="3592">
                <a:solidFill>
                  <a:schemeClr val="bg1"/>
                </a:solidFill>
                <a:latin typeface="Segoe UI Semibold" panose="020B0702040204020203" pitchFamily="34" charset="0"/>
                <a:cs typeface="Segoe UI Semibold" panose="020B0702040204020203" pitchFamily="34" charset="0"/>
              </a:defRPr>
            </a:lvl1pPr>
          </a:lstStyle>
          <a:p>
            <a:r>
              <a:rPr lang="fr-FR" dirty="0"/>
              <a:t>Modifiez le titre du module</a:t>
            </a:r>
          </a:p>
        </p:txBody>
      </p:sp>
      <p:sp>
        <p:nvSpPr>
          <p:cNvPr id="21" name="Espace réservé du texte 17"/>
          <p:cNvSpPr>
            <a:spLocks noGrp="1"/>
          </p:cNvSpPr>
          <p:nvPr>
            <p:ph type="body" sz="quarter" idx="10" hasCustomPrompt="1"/>
          </p:nvPr>
        </p:nvSpPr>
        <p:spPr>
          <a:xfrm>
            <a:off x="475610" y="2304599"/>
            <a:ext cx="4922362" cy="554846"/>
          </a:xfrm>
        </p:spPr>
        <p:txBody>
          <a:bodyPr lIns="0" tIns="0" rIns="0" bIns="0" anchor="ctr" anchorCtr="0"/>
          <a:lstStyle>
            <a:lvl1pPr marL="0" indent="0">
              <a:buNone/>
              <a:defRPr sz="3592">
                <a:solidFill>
                  <a:schemeClr val="bg1"/>
                </a:solidFill>
                <a:latin typeface="Segoe UI Light" panose="020B0502040204020203" pitchFamily="34" charset="0"/>
                <a:cs typeface="Segoe UI Light" panose="020B0502040204020203" pitchFamily="34" charset="0"/>
              </a:defRPr>
            </a:lvl1pPr>
          </a:lstStyle>
          <a:p>
            <a:r>
              <a:rPr lang="fr-FR" sz="2565" dirty="0"/>
              <a:t>Module X</a:t>
            </a:r>
          </a:p>
        </p:txBody>
      </p:sp>
      <p:sp>
        <p:nvSpPr>
          <p:cNvPr id="12" name="Rectangle 11"/>
          <p:cNvSpPr/>
          <p:nvPr/>
        </p:nvSpPr>
        <p:spPr>
          <a:xfrm>
            <a:off x="-9580" y="2304599"/>
            <a:ext cx="331606" cy="1739748"/>
          </a:xfrm>
          <a:prstGeom prst="rect">
            <a:avLst/>
          </a:prstGeom>
          <a:solidFill>
            <a:srgbClr val="13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09"/>
          </a:p>
        </p:txBody>
      </p:sp>
    </p:spTree>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ravaux pratiques">
    <p:spTree>
      <p:nvGrpSpPr>
        <p:cNvPr id="1" name=""/>
        <p:cNvGrpSpPr/>
        <p:nvPr/>
      </p:nvGrpSpPr>
      <p:grpSpPr>
        <a:xfrm>
          <a:off x="0" y="0"/>
          <a:ext cx="0" cy="0"/>
          <a:chOff x="0" y="0"/>
          <a:chExt cx="0" cy="0"/>
        </a:xfrm>
      </p:grpSpPr>
      <p:pic>
        <p:nvPicPr>
          <p:cNvPr id="10" name="Image 9"/>
          <p:cNvPicPr>
            <a:picLocks noChangeAspect="1"/>
          </p:cNvPicPr>
          <p:nvPr/>
        </p:nvPicPr>
        <p:blipFill rotWithShape="1">
          <a:blip r:embed="rId2" cstate="print">
            <a:extLst>
              <a:ext uri="{28A0092B-C50C-407E-A947-70E740481C1C}">
                <a14:useLocalDpi xmlns:a14="http://schemas.microsoft.com/office/drawing/2010/main" val="0"/>
              </a:ext>
            </a:extLst>
          </a:blip>
          <a:srcRect l="8315" r="11898"/>
          <a:stretch/>
        </p:blipFill>
        <p:spPr>
          <a:xfrm>
            <a:off x="1" y="1"/>
            <a:ext cx="12192000" cy="6858000"/>
          </a:xfrm>
          <a:prstGeom prst="rect">
            <a:avLst/>
          </a:prstGeom>
        </p:spPr>
      </p:pic>
      <p:sp>
        <p:nvSpPr>
          <p:cNvPr id="14" name="ZoneTexte 13"/>
          <p:cNvSpPr txBox="1"/>
          <p:nvPr/>
        </p:nvSpPr>
        <p:spPr>
          <a:xfrm>
            <a:off x="10896535" y="6525345"/>
            <a:ext cx="1152127" cy="292954"/>
          </a:xfrm>
          <a:prstGeom prst="rect">
            <a:avLst/>
          </a:prstGeom>
          <a:noFill/>
        </p:spPr>
        <p:txBody>
          <a:bodyPr wrap="square" lIns="94604" tIns="47302" rIns="94604" bIns="47302">
            <a:spAutoFit/>
          </a:bodyPr>
          <a:lstStyle/>
          <a:p>
            <a:pPr algn="r" fontAlgn="auto">
              <a:spcBef>
                <a:spcPts val="0"/>
              </a:spcBef>
              <a:spcAft>
                <a:spcPts val="0"/>
              </a:spcAft>
              <a:defRPr/>
            </a:pPr>
            <a:r>
              <a:rPr lang="fr-FR" sz="1283" b="0" dirty="0">
                <a:solidFill>
                  <a:schemeClr val="bg1"/>
                </a:solidFill>
                <a:latin typeface="Segoe UI" panose="020B0502040204020203" pitchFamily="34" charset="0"/>
                <a:cs typeface="Segoe UI" panose="020B0502040204020203" pitchFamily="34" charset="0"/>
              </a:rPr>
              <a:t>n° </a:t>
            </a:r>
            <a:fld id="{23B1F081-1CCA-4613-97A3-AC91B4D3CB68}" type="slidenum">
              <a:rPr lang="fr-FR" sz="1283" b="0" smtClean="0">
                <a:solidFill>
                  <a:schemeClr val="bg1"/>
                </a:solidFill>
                <a:latin typeface="Segoe UI" panose="020B0502040204020203" pitchFamily="34" charset="0"/>
                <a:cs typeface="Segoe UI" panose="020B0502040204020203" pitchFamily="34" charset="0"/>
              </a:rPr>
              <a:pPr algn="r" fontAlgn="auto">
                <a:spcBef>
                  <a:spcPts val="0"/>
                </a:spcBef>
                <a:spcAft>
                  <a:spcPts val="0"/>
                </a:spcAft>
                <a:defRPr/>
              </a:pPr>
              <a:t>‹#›</a:t>
            </a:fld>
            <a:endParaRPr lang="fr-FR" sz="1283" b="0" dirty="0">
              <a:solidFill>
                <a:schemeClr val="bg1"/>
              </a:solidFill>
              <a:latin typeface="Segoe UI" panose="020B0502040204020203" pitchFamily="34" charset="0"/>
              <a:cs typeface="Segoe UI" panose="020B0502040204020203" pitchFamily="34" charset="0"/>
            </a:endParaRPr>
          </a:p>
        </p:txBody>
      </p:sp>
      <p:pic>
        <p:nvPicPr>
          <p:cNvPr id="15" name="Espace réservé du contenu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350" y="6237312"/>
            <a:ext cx="627627" cy="499267"/>
          </a:xfrm>
          <a:prstGeom prst="rect">
            <a:avLst/>
          </a:prstGeom>
        </p:spPr>
      </p:pic>
      <p:sp>
        <p:nvSpPr>
          <p:cNvPr id="17" name="ZoneTexte 16"/>
          <p:cNvSpPr txBox="1"/>
          <p:nvPr/>
        </p:nvSpPr>
        <p:spPr>
          <a:xfrm>
            <a:off x="987257" y="6499718"/>
            <a:ext cx="4267427" cy="236860"/>
          </a:xfrm>
          <a:prstGeom prst="rect">
            <a:avLst/>
          </a:prstGeom>
          <a:noFill/>
        </p:spPr>
        <p:txBody>
          <a:bodyPr wrap="square" lIns="0" tIns="0" rIns="0" bIns="0" rtlCol="0" anchor="b" anchorCtr="0">
            <a:spAutoFit/>
          </a:bodyPr>
          <a:lstStyle/>
          <a:p>
            <a:pPr algn="l"/>
            <a:r>
              <a:rPr lang="fr-FR" sz="1539" dirty="0">
                <a:solidFill>
                  <a:schemeClr val="tx2"/>
                </a:solidFill>
                <a:latin typeface="Segoe UI Light" panose="020B0502040204020203" pitchFamily="34" charset="0"/>
                <a:cs typeface="Segoe UI Light" panose="020B0502040204020203" pitchFamily="34" charset="0"/>
              </a:rPr>
              <a:t>www.eni-service.fr</a:t>
            </a:r>
          </a:p>
        </p:txBody>
      </p:sp>
      <p:sp>
        <p:nvSpPr>
          <p:cNvPr id="18" name="Rectangle 17"/>
          <p:cNvSpPr/>
          <p:nvPr/>
        </p:nvSpPr>
        <p:spPr>
          <a:xfrm>
            <a:off x="168443" y="2304599"/>
            <a:ext cx="12042715" cy="1739748"/>
          </a:xfrm>
          <a:prstGeom prst="rect">
            <a:avLst/>
          </a:prstGeom>
          <a:solidFill>
            <a:srgbClr val="134A8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09"/>
          </a:p>
        </p:txBody>
      </p:sp>
      <p:sp>
        <p:nvSpPr>
          <p:cNvPr id="19" name="Titre 1"/>
          <p:cNvSpPr>
            <a:spLocks noGrp="1"/>
          </p:cNvSpPr>
          <p:nvPr>
            <p:ph type="ctrTitle" hasCustomPrompt="1"/>
          </p:nvPr>
        </p:nvSpPr>
        <p:spPr>
          <a:xfrm>
            <a:off x="490470" y="2874219"/>
            <a:ext cx="11701531" cy="1155352"/>
          </a:xfrm>
        </p:spPr>
        <p:txBody>
          <a:bodyPr lIns="0" tIns="0" rIns="0" bIns="0" anchor="t" anchorCtr="0">
            <a:normAutofit/>
          </a:bodyPr>
          <a:lstStyle>
            <a:lvl1pPr algn="l">
              <a:defRPr sz="3592" baseline="0">
                <a:solidFill>
                  <a:schemeClr val="bg1"/>
                </a:solidFill>
                <a:latin typeface="Segoe UI Semibold" panose="020B0702040204020203" pitchFamily="34" charset="0"/>
                <a:cs typeface="Segoe UI Semibold" panose="020B0702040204020203" pitchFamily="34" charset="0"/>
              </a:defRPr>
            </a:lvl1pPr>
          </a:lstStyle>
          <a:p>
            <a:r>
              <a:rPr lang="fr-FR" dirty="0"/>
              <a:t>Travaux pratiques</a:t>
            </a:r>
          </a:p>
        </p:txBody>
      </p:sp>
      <p:sp>
        <p:nvSpPr>
          <p:cNvPr id="12" name="Rectangle 11"/>
          <p:cNvSpPr/>
          <p:nvPr/>
        </p:nvSpPr>
        <p:spPr>
          <a:xfrm>
            <a:off x="-9580" y="2304599"/>
            <a:ext cx="331606" cy="1739748"/>
          </a:xfrm>
          <a:prstGeom prst="rect">
            <a:avLst/>
          </a:prstGeom>
          <a:solidFill>
            <a:srgbClr val="13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09"/>
          </a:p>
        </p:txBody>
      </p:sp>
    </p:spTree>
    <p:extLst/>
  </p:cSld>
  <p:clrMapOvr>
    <a:masterClrMapping/>
  </p:clrMapOvr>
  <p:hf hd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1" y="274639"/>
            <a:ext cx="10972800" cy="1143000"/>
          </a:xfrm>
          <a:prstGeom prst="rect">
            <a:avLst/>
          </a:prstGeom>
        </p:spPr>
        <p:txBody>
          <a:bodyPr vert="horz" lIns="73756" tIns="36878" rIns="73756" bIns="36878" rtlCol="0" anchor="ctr">
            <a:normAutofit/>
          </a:bodyPr>
          <a:lstStyle/>
          <a:p>
            <a:r>
              <a:rPr lang="fr-FR"/>
              <a:t>Modifiez le style du titre</a:t>
            </a:r>
          </a:p>
        </p:txBody>
      </p:sp>
      <p:sp>
        <p:nvSpPr>
          <p:cNvPr id="3" name="Espace réservé du texte 2"/>
          <p:cNvSpPr>
            <a:spLocks noGrp="1"/>
          </p:cNvSpPr>
          <p:nvPr>
            <p:ph type="body" idx="1"/>
          </p:nvPr>
        </p:nvSpPr>
        <p:spPr>
          <a:xfrm>
            <a:off x="609601" y="1600202"/>
            <a:ext cx="10972800" cy="4525963"/>
          </a:xfrm>
          <a:prstGeom prst="rect">
            <a:avLst/>
          </a:prstGeom>
        </p:spPr>
        <p:txBody>
          <a:bodyPr vert="horz" lIns="73756" tIns="36878" rIns="73756" bIns="36878"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2220354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dt="0"/>
  <p:txStyles>
    <p:titleStyle>
      <a:lvl1pPr algn="ctr" defTabSz="946062" rtl="0" eaLnBrk="1" latinLnBrk="0" hangingPunct="1">
        <a:spcBef>
          <a:spcPct val="0"/>
        </a:spcBef>
        <a:buNone/>
        <a:defRPr sz="4489" kern="1200">
          <a:solidFill>
            <a:schemeClr val="tx1"/>
          </a:solidFill>
          <a:latin typeface="+mj-lt"/>
          <a:ea typeface="+mj-ea"/>
          <a:cs typeface="+mj-cs"/>
        </a:defRPr>
      </a:lvl1pPr>
    </p:titleStyle>
    <p:bodyStyle>
      <a:lvl1pPr marL="354773" indent="-354773" algn="l" defTabSz="946062" rtl="0" eaLnBrk="1" latinLnBrk="0" hangingPunct="1">
        <a:spcBef>
          <a:spcPct val="20000"/>
        </a:spcBef>
        <a:buFont typeface="Arial" pitchFamily="34" charset="0"/>
        <a:buChar char="•"/>
        <a:defRPr sz="3335" kern="1200">
          <a:solidFill>
            <a:schemeClr val="tx1"/>
          </a:solidFill>
          <a:latin typeface="+mn-lt"/>
          <a:ea typeface="+mn-ea"/>
          <a:cs typeface="+mn-cs"/>
        </a:defRPr>
      </a:lvl1pPr>
      <a:lvl2pPr marL="768675" indent="-295644" algn="l" defTabSz="946062" rtl="0" eaLnBrk="1" latinLnBrk="0" hangingPunct="1">
        <a:spcBef>
          <a:spcPct val="20000"/>
        </a:spcBef>
        <a:buFont typeface="Arial" pitchFamily="34" charset="0"/>
        <a:buChar char="–"/>
        <a:defRPr sz="2950" kern="1200">
          <a:solidFill>
            <a:schemeClr val="tx1"/>
          </a:solidFill>
          <a:latin typeface="+mn-lt"/>
          <a:ea typeface="+mn-ea"/>
          <a:cs typeface="+mn-cs"/>
        </a:defRPr>
      </a:lvl2pPr>
      <a:lvl3pPr marL="1182578" indent="-236516" algn="l" defTabSz="946062" rtl="0" eaLnBrk="1" latinLnBrk="0" hangingPunct="1">
        <a:spcBef>
          <a:spcPct val="20000"/>
        </a:spcBef>
        <a:buFont typeface="Arial" pitchFamily="34" charset="0"/>
        <a:buChar char="•"/>
        <a:defRPr sz="2437" kern="1200">
          <a:solidFill>
            <a:schemeClr val="tx1"/>
          </a:solidFill>
          <a:latin typeface="+mn-lt"/>
          <a:ea typeface="+mn-ea"/>
          <a:cs typeface="+mn-cs"/>
        </a:defRPr>
      </a:lvl3pPr>
      <a:lvl4pPr marL="1655608" indent="-236516" algn="l" defTabSz="946062" rtl="0" eaLnBrk="1" latinLnBrk="0" hangingPunct="1">
        <a:spcBef>
          <a:spcPct val="20000"/>
        </a:spcBef>
        <a:buFont typeface="Arial" pitchFamily="34" charset="0"/>
        <a:buChar char="–"/>
        <a:defRPr sz="2052" kern="1200">
          <a:solidFill>
            <a:schemeClr val="tx1"/>
          </a:solidFill>
          <a:latin typeface="+mn-lt"/>
          <a:ea typeface="+mn-ea"/>
          <a:cs typeface="+mn-cs"/>
        </a:defRPr>
      </a:lvl4pPr>
      <a:lvl5pPr marL="2128639" indent="-236516" algn="l" defTabSz="946062" rtl="0" eaLnBrk="1" latinLnBrk="0" hangingPunct="1">
        <a:spcBef>
          <a:spcPct val="20000"/>
        </a:spcBef>
        <a:buFont typeface="Arial" pitchFamily="34" charset="0"/>
        <a:buChar char="»"/>
        <a:defRPr sz="2052" kern="1200">
          <a:solidFill>
            <a:schemeClr val="tx1"/>
          </a:solidFill>
          <a:latin typeface="+mn-lt"/>
          <a:ea typeface="+mn-ea"/>
          <a:cs typeface="+mn-cs"/>
        </a:defRPr>
      </a:lvl5pPr>
      <a:lvl6pPr marL="2601670" indent="-236516" algn="l" defTabSz="946062" rtl="0" eaLnBrk="1" latinLnBrk="0" hangingPunct="1">
        <a:spcBef>
          <a:spcPct val="20000"/>
        </a:spcBef>
        <a:buFont typeface="Arial" pitchFamily="34" charset="0"/>
        <a:buChar char="•"/>
        <a:defRPr sz="2052" kern="1200">
          <a:solidFill>
            <a:schemeClr val="tx1"/>
          </a:solidFill>
          <a:latin typeface="+mn-lt"/>
          <a:ea typeface="+mn-ea"/>
          <a:cs typeface="+mn-cs"/>
        </a:defRPr>
      </a:lvl6pPr>
      <a:lvl7pPr marL="3074701" indent="-236516" algn="l" defTabSz="946062" rtl="0" eaLnBrk="1" latinLnBrk="0" hangingPunct="1">
        <a:spcBef>
          <a:spcPct val="20000"/>
        </a:spcBef>
        <a:buFont typeface="Arial" pitchFamily="34" charset="0"/>
        <a:buChar char="•"/>
        <a:defRPr sz="2052" kern="1200">
          <a:solidFill>
            <a:schemeClr val="tx1"/>
          </a:solidFill>
          <a:latin typeface="+mn-lt"/>
          <a:ea typeface="+mn-ea"/>
          <a:cs typeface="+mn-cs"/>
        </a:defRPr>
      </a:lvl7pPr>
      <a:lvl8pPr marL="3547731" indent="-236516" algn="l" defTabSz="946062" rtl="0" eaLnBrk="1" latinLnBrk="0" hangingPunct="1">
        <a:spcBef>
          <a:spcPct val="20000"/>
        </a:spcBef>
        <a:buFont typeface="Arial" pitchFamily="34" charset="0"/>
        <a:buChar char="•"/>
        <a:defRPr sz="2052" kern="1200">
          <a:solidFill>
            <a:schemeClr val="tx1"/>
          </a:solidFill>
          <a:latin typeface="+mn-lt"/>
          <a:ea typeface="+mn-ea"/>
          <a:cs typeface="+mn-cs"/>
        </a:defRPr>
      </a:lvl8pPr>
      <a:lvl9pPr marL="4020763" indent="-236516" algn="l" defTabSz="946062" rtl="0" eaLnBrk="1" latinLnBrk="0" hangingPunct="1">
        <a:spcBef>
          <a:spcPct val="20000"/>
        </a:spcBef>
        <a:buFont typeface="Arial" pitchFamily="34" charset="0"/>
        <a:buChar char="•"/>
        <a:defRPr sz="2052" kern="1200">
          <a:solidFill>
            <a:schemeClr val="tx1"/>
          </a:solidFill>
          <a:latin typeface="+mn-lt"/>
          <a:ea typeface="+mn-ea"/>
          <a:cs typeface="+mn-cs"/>
        </a:defRPr>
      </a:lvl9pPr>
    </p:bodyStyle>
    <p:otherStyle>
      <a:defPPr>
        <a:defRPr lang="fr-FR"/>
      </a:defPPr>
      <a:lvl1pPr marL="0" algn="l" defTabSz="946062" rtl="0" eaLnBrk="1" latinLnBrk="0" hangingPunct="1">
        <a:defRPr sz="1924" kern="1200">
          <a:solidFill>
            <a:schemeClr val="tx1"/>
          </a:solidFill>
          <a:latin typeface="+mn-lt"/>
          <a:ea typeface="+mn-ea"/>
          <a:cs typeface="+mn-cs"/>
        </a:defRPr>
      </a:lvl1pPr>
      <a:lvl2pPr marL="473032" algn="l" defTabSz="946062" rtl="0" eaLnBrk="1" latinLnBrk="0" hangingPunct="1">
        <a:defRPr sz="1924" kern="1200">
          <a:solidFill>
            <a:schemeClr val="tx1"/>
          </a:solidFill>
          <a:latin typeface="+mn-lt"/>
          <a:ea typeface="+mn-ea"/>
          <a:cs typeface="+mn-cs"/>
        </a:defRPr>
      </a:lvl2pPr>
      <a:lvl3pPr marL="946062" algn="l" defTabSz="946062" rtl="0" eaLnBrk="1" latinLnBrk="0" hangingPunct="1">
        <a:defRPr sz="1924" kern="1200">
          <a:solidFill>
            <a:schemeClr val="tx1"/>
          </a:solidFill>
          <a:latin typeface="+mn-lt"/>
          <a:ea typeface="+mn-ea"/>
          <a:cs typeface="+mn-cs"/>
        </a:defRPr>
      </a:lvl3pPr>
      <a:lvl4pPr marL="1419093" algn="l" defTabSz="946062" rtl="0" eaLnBrk="1" latinLnBrk="0" hangingPunct="1">
        <a:defRPr sz="1924" kern="1200">
          <a:solidFill>
            <a:schemeClr val="tx1"/>
          </a:solidFill>
          <a:latin typeface="+mn-lt"/>
          <a:ea typeface="+mn-ea"/>
          <a:cs typeface="+mn-cs"/>
        </a:defRPr>
      </a:lvl4pPr>
      <a:lvl5pPr marL="1892124" algn="l" defTabSz="946062" rtl="0" eaLnBrk="1" latinLnBrk="0" hangingPunct="1">
        <a:defRPr sz="1924" kern="1200">
          <a:solidFill>
            <a:schemeClr val="tx1"/>
          </a:solidFill>
          <a:latin typeface="+mn-lt"/>
          <a:ea typeface="+mn-ea"/>
          <a:cs typeface="+mn-cs"/>
        </a:defRPr>
      </a:lvl5pPr>
      <a:lvl6pPr marL="2365155" algn="l" defTabSz="946062" rtl="0" eaLnBrk="1" latinLnBrk="0" hangingPunct="1">
        <a:defRPr sz="1924" kern="1200">
          <a:solidFill>
            <a:schemeClr val="tx1"/>
          </a:solidFill>
          <a:latin typeface="+mn-lt"/>
          <a:ea typeface="+mn-ea"/>
          <a:cs typeface="+mn-cs"/>
        </a:defRPr>
      </a:lvl6pPr>
      <a:lvl7pPr marL="2838185" algn="l" defTabSz="946062" rtl="0" eaLnBrk="1" latinLnBrk="0" hangingPunct="1">
        <a:defRPr sz="1924" kern="1200">
          <a:solidFill>
            <a:schemeClr val="tx1"/>
          </a:solidFill>
          <a:latin typeface="+mn-lt"/>
          <a:ea typeface="+mn-ea"/>
          <a:cs typeface="+mn-cs"/>
        </a:defRPr>
      </a:lvl7pPr>
      <a:lvl8pPr marL="3311217" algn="l" defTabSz="946062" rtl="0" eaLnBrk="1" latinLnBrk="0" hangingPunct="1">
        <a:defRPr sz="1924" kern="1200">
          <a:solidFill>
            <a:schemeClr val="tx1"/>
          </a:solidFill>
          <a:latin typeface="+mn-lt"/>
          <a:ea typeface="+mn-ea"/>
          <a:cs typeface="+mn-cs"/>
        </a:defRPr>
      </a:lvl8pPr>
      <a:lvl9pPr marL="3784247" algn="l" defTabSz="946062" rtl="0" eaLnBrk="1" latinLnBrk="0" hangingPunct="1">
        <a:defRPr sz="192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hyperlink" Target="https://github.com/npm/npm/blob/master/package.json"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hyperlink" Target="http://localhost:300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hyperlink" Target="http://npmjs.or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github.com/google/traceur-compiler" TargetMode="External"/><Relationship Id="rId3" Type="http://schemas.openxmlformats.org/officeDocument/2006/relationships/hyperlink" Target="https://babeljs.io/"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0.png"/><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2.png"/><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7.png"/><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0.xml"/><Relationship Id="rId2"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0.xml"/><Relationship Id="rId2"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hyperlink" Target="https://github.com/tc39"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9.png"/><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hyperlink" Target="http://es6-features.org/" TargetMode="External"/><Relationship Id="rId4" Type="http://schemas.openxmlformats.org/officeDocument/2006/relationships/hyperlink" Target="http://node.green/" TargetMode="External"/><Relationship Id="rId5" Type="http://schemas.openxmlformats.org/officeDocument/2006/relationships/hyperlink" Target="https://www.chromestatus.com/features" TargetMode="External"/><Relationship Id="rId6" Type="http://schemas.openxmlformats.org/officeDocument/2006/relationships/hyperlink" Target="https://developer.microsoft.com/en-us/microsoft-edge/platform/status/" TargetMode="External"/><Relationship Id="rId7" Type="http://schemas.openxmlformats.org/officeDocument/2006/relationships/hyperlink" Target="https://platform-status.mozilla.org/" TargetMode="External"/><Relationship Id="rId1" Type="http://schemas.openxmlformats.org/officeDocument/2006/relationships/slideLayout" Target="../slideLayouts/slideLayout10.xml"/><Relationship Id="rId2" Type="http://schemas.openxmlformats.org/officeDocument/2006/relationships/hyperlink" Target="https://github.com/tc39/ecma262#ecmascript"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hyperlink" Target="http://www.digitalent-formation.fr/" TargetMode="External"/><Relationship Id="rId1" Type="http://schemas.openxmlformats.org/officeDocument/2006/relationships/slideLayout" Target="../slideLayouts/slideLayout10.xml"/><Relationship Id="rId2"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w3schools.com/js/default.asp" TargetMode="External"/><Relationship Id="rId3" Type="http://schemas.openxmlformats.org/officeDocument/2006/relationships/hyperlink" Target="https://developer.mozilla.org/fr/docs/Web/JavaScrip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1"/>
          </p:nvPr>
        </p:nvSpPr>
        <p:spPr/>
        <p:txBody>
          <a:bodyPr/>
          <a:lstStyle/>
          <a:p>
            <a:r>
              <a:rPr lang="fr-FR" dirty="0" smtClean="0"/>
              <a:t>JavaScript</a:t>
            </a:r>
            <a:endParaRPr lang="fr-FR" dirty="0"/>
          </a:p>
          <a:p>
            <a:endParaRPr lang="fr-FR" dirty="0"/>
          </a:p>
          <a:p>
            <a:endParaRPr lang="fr-FR" dirty="0"/>
          </a:p>
          <a:p>
            <a:endParaRPr lang="fr-FR" dirty="0"/>
          </a:p>
          <a:p>
            <a:endParaRPr lang="fr-FR" dirty="0"/>
          </a:p>
          <a:p>
            <a:pPr lvl="1"/>
            <a:r>
              <a:rPr lang="fr-FR" dirty="0"/>
              <a:t>Support de cours</a:t>
            </a:r>
          </a:p>
          <a:p>
            <a:pPr lvl="2"/>
            <a:r>
              <a:rPr lang="fr-FR" dirty="0"/>
              <a:t>Réf. XXX-XXX</a:t>
            </a:r>
          </a:p>
        </p:txBody>
      </p:sp>
      <p:sp>
        <p:nvSpPr>
          <p:cNvPr id="4" name="Sous-titre 2"/>
          <p:cNvSpPr txBox="1">
            <a:spLocks/>
          </p:cNvSpPr>
          <p:nvPr/>
        </p:nvSpPr>
        <p:spPr>
          <a:xfrm>
            <a:off x="2770975" y="5528887"/>
            <a:ext cx="3792452" cy="1304678"/>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128"/>
              </a:spcBef>
              <a:spcAft>
                <a:spcPts val="128"/>
              </a:spcAft>
            </a:pPr>
            <a:r>
              <a:rPr lang="fr-FR" sz="1411" dirty="0"/>
              <a:t>Votre formateur</a:t>
            </a:r>
          </a:p>
          <a:p>
            <a:pPr>
              <a:lnSpc>
                <a:spcPct val="100000"/>
              </a:lnSpc>
              <a:spcBef>
                <a:spcPts val="128"/>
              </a:spcBef>
              <a:spcAft>
                <a:spcPts val="128"/>
              </a:spcAft>
            </a:pPr>
            <a:r>
              <a:rPr lang="fr-FR" sz="1411" dirty="0" smtClean="0">
                <a:solidFill>
                  <a:schemeClr val="tx2"/>
                </a:solidFill>
                <a:latin typeface="Segoe UI Light" panose="020B0502040204020203" pitchFamily="34" charset="0"/>
                <a:cs typeface="Segoe UI Light" panose="020B0502040204020203" pitchFamily="34" charset="0"/>
              </a:rPr>
              <a:t>Nicolas Hodicq</a:t>
            </a:r>
            <a:endParaRPr lang="fr-FR" sz="1411" dirty="0">
              <a:solidFill>
                <a:schemeClr val="tx2"/>
              </a:solidFill>
              <a:latin typeface="Segoe UI Light" panose="020B0502040204020203" pitchFamily="34" charset="0"/>
              <a:cs typeface="Segoe UI Light" panose="020B0502040204020203" pitchFamily="34" charset="0"/>
            </a:endParaRPr>
          </a:p>
          <a:p>
            <a:pPr>
              <a:lnSpc>
                <a:spcPct val="100000"/>
              </a:lnSpc>
              <a:spcBef>
                <a:spcPts val="128"/>
              </a:spcBef>
              <a:spcAft>
                <a:spcPts val="128"/>
              </a:spcAft>
            </a:pPr>
            <a:r>
              <a:rPr lang="fr-FR" sz="1411" i="1" dirty="0" smtClean="0">
                <a:solidFill>
                  <a:schemeClr val="tx2"/>
                </a:solidFill>
                <a:latin typeface="Segoe UI Light" panose="020B0502040204020203" pitchFamily="34" charset="0"/>
                <a:cs typeface="Segoe UI Light" panose="020B0502040204020203" pitchFamily="34" charset="0"/>
              </a:rPr>
              <a:t>CTO /  Developer</a:t>
            </a:r>
            <a:endParaRPr lang="fr-FR" sz="1411" i="1" dirty="0">
              <a:solidFill>
                <a:schemeClr val="tx2"/>
              </a:solidFill>
              <a:latin typeface="Segoe UI Light" panose="020B0502040204020203" pitchFamily="34" charset="0"/>
              <a:cs typeface="Segoe UI Light" panose="020B0502040204020203" pitchFamily="34" charset="0"/>
            </a:endParaRPr>
          </a:p>
          <a:p>
            <a:pPr>
              <a:lnSpc>
                <a:spcPct val="100000"/>
              </a:lnSpc>
              <a:spcBef>
                <a:spcPts val="128"/>
              </a:spcBef>
              <a:spcAft>
                <a:spcPts val="128"/>
              </a:spcAft>
            </a:pPr>
            <a:r>
              <a:rPr lang="fr-FR" sz="1411" i="1" dirty="0" err="1" smtClean="0">
                <a:solidFill>
                  <a:schemeClr val="tx2"/>
                </a:solidFill>
                <a:latin typeface="Segoe UI Light" panose="020B0502040204020203" pitchFamily="34" charset="0"/>
                <a:cs typeface="Segoe UI Light" panose="020B0502040204020203" pitchFamily="34" charset="0"/>
              </a:rPr>
              <a:t>Bewizyu</a:t>
            </a:r>
            <a:endParaRPr lang="fr-FR" sz="1411" i="1" dirty="0">
              <a:solidFill>
                <a:schemeClr val="tx2"/>
              </a:solidFill>
              <a:latin typeface="Segoe UI Light" panose="020B0502040204020203" pitchFamily="34" charset="0"/>
              <a:cs typeface="Segoe UI Light" panose="020B0502040204020203" pitchFamily="34" charset="0"/>
            </a:endParaRPr>
          </a:p>
          <a:p>
            <a:pPr>
              <a:lnSpc>
                <a:spcPct val="100000"/>
              </a:lnSpc>
              <a:spcBef>
                <a:spcPts val="128"/>
              </a:spcBef>
              <a:spcAft>
                <a:spcPts val="128"/>
              </a:spcAft>
            </a:pPr>
            <a:r>
              <a:rPr lang="fr-FR" sz="1411" dirty="0">
                <a:solidFill>
                  <a:srgbClr val="134A80"/>
                </a:solidFill>
                <a:latin typeface="Segoe UI Light" panose="020B0502040204020203" pitchFamily="34" charset="0"/>
                <a:cs typeface="Segoe UI Light" panose="020B0502040204020203" pitchFamily="34" charset="0"/>
              </a:rPr>
              <a:t>E-mail : </a:t>
            </a:r>
            <a:r>
              <a:rPr lang="fr-FR" sz="1411" dirty="0" err="1" smtClean="0">
                <a:solidFill>
                  <a:schemeClr val="tx2"/>
                </a:solidFill>
                <a:latin typeface="Segoe UI Light" panose="020B0502040204020203" pitchFamily="34" charset="0"/>
                <a:cs typeface="Segoe UI Light" panose="020B0502040204020203" pitchFamily="34" charset="0"/>
              </a:rPr>
              <a:t>nhodicq@bewizyu.com</a:t>
            </a:r>
            <a:endParaRPr lang="fr-FR" sz="1283" dirty="0"/>
          </a:p>
        </p:txBody>
      </p:sp>
    </p:spTree>
    <p:extLst>
      <p:ext uri="{BB962C8B-B14F-4D97-AF65-F5344CB8AC3E}">
        <p14:creationId xmlns:p14="http://schemas.microsoft.com/office/powerpoint/2010/main" val="6171089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r>
              <a:rPr lang="fr-FR" dirty="0" smtClean="0">
                <a:solidFill>
                  <a:srgbClr val="223C55"/>
                </a:solidFill>
              </a:rPr>
              <a:t>Opérateurs: </a:t>
            </a:r>
          </a:p>
          <a:p>
            <a:pPr lvl="1">
              <a:buFont typeface="Wingdings" charset="2"/>
              <a:buChar char="Ø"/>
            </a:pPr>
            <a:r>
              <a:rPr lang="fr-FR" dirty="0" smtClean="0"/>
              <a:t>Arithmétiques</a:t>
            </a:r>
          </a:p>
          <a:p>
            <a:pPr lvl="1">
              <a:buFont typeface="Wingdings" charset="2"/>
              <a:buChar char="Ø"/>
            </a:pPr>
            <a:r>
              <a:rPr lang="fr-FR" dirty="0" smtClean="0"/>
              <a:t>Addition </a:t>
            </a:r>
            <a:r>
              <a:rPr lang="fr-FR" dirty="0"/>
              <a:t>String &amp; </a:t>
            </a:r>
            <a:r>
              <a:rPr lang="fr-FR" dirty="0" err="1" smtClean="0"/>
              <a:t>Number</a:t>
            </a:r>
            <a:endParaRPr lang="fr-FR" dirty="0" smtClean="0"/>
          </a:p>
          <a:p>
            <a:pPr lvl="1">
              <a:buFont typeface="Wingdings" charset="2"/>
              <a:buChar char="Ø"/>
            </a:pPr>
            <a:r>
              <a:rPr lang="fr-FR" dirty="0" smtClean="0"/>
              <a:t>Assignement</a:t>
            </a:r>
          </a:p>
          <a:p>
            <a:pPr lvl="1">
              <a:buFont typeface="Wingdings" charset="2"/>
              <a:buChar char="Ø"/>
            </a:pPr>
            <a:r>
              <a:rPr lang="fr-FR" dirty="0" smtClean="0"/>
              <a:t>String</a:t>
            </a:r>
          </a:p>
          <a:p>
            <a:pPr lvl="1">
              <a:buFont typeface="Wingdings" charset="2"/>
              <a:buChar char="Ø"/>
            </a:pPr>
            <a:r>
              <a:rPr lang="fr-FR" dirty="0" smtClean="0"/>
              <a:t>Comparaison</a:t>
            </a:r>
          </a:p>
          <a:p>
            <a:pPr lvl="1">
              <a:buFont typeface="Wingdings" charset="2"/>
              <a:buChar char="Ø"/>
            </a:pPr>
            <a:r>
              <a:rPr lang="fr-FR" dirty="0" smtClean="0"/>
              <a:t>Ternaire</a:t>
            </a:r>
          </a:p>
          <a:p>
            <a:pPr lvl="1">
              <a:buFont typeface="Wingdings" charset="2"/>
              <a:buChar char="Ø"/>
            </a:pPr>
            <a:r>
              <a:rPr lang="fr-FR" dirty="0" smtClean="0"/>
              <a:t>Type</a:t>
            </a:r>
          </a:p>
          <a:p>
            <a:pPr lvl="1">
              <a:buFont typeface="Wingdings" charset="2"/>
              <a:buChar char="Ø"/>
            </a:pPr>
            <a:r>
              <a:rPr lang="fr-FR" dirty="0" err="1" smtClean="0"/>
              <a:t>Bitwise</a:t>
            </a:r>
            <a:endParaRPr lang="fr-FR" dirty="0" smtClean="0"/>
          </a:p>
        </p:txBody>
      </p:sp>
      <p:sp>
        <p:nvSpPr>
          <p:cNvPr id="6" name="ZoneTexte 5"/>
          <p:cNvSpPr txBox="1"/>
          <p:nvPr/>
        </p:nvSpPr>
        <p:spPr>
          <a:xfrm>
            <a:off x="5965375" y="183329"/>
            <a:ext cx="6061788" cy="369332"/>
          </a:xfrm>
          <a:prstGeom prst="rect">
            <a:avLst/>
          </a:prstGeom>
          <a:noFill/>
        </p:spPr>
        <p:txBody>
          <a:bodyPr wrap="none" rtlCol="0">
            <a:spAutoFit/>
          </a:bodyPr>
          <a:lstStyle/>
          <a:p>
            <a:r>
              <a:rPr lang="fr-FR" dirty="0" smtClean="0">
                <a:solidFill>
                  <a:schemeClr val="accent3"/>
                </a:solidFill>
              </a:rPr>
              <a:t>Ouvrir le fichier &lt;root&gt;/JavaScript/bases-js-es5/02-operators.js</a:t>
            </a:r>
            <a:endParaRPr lang="fr-FR" dirty="0">
              <a:solidFill>
                <a:schemeClr val="accent3"/>
              </a:solidFill>
            </a:endParaRPr>
          </a:p>
        </p:txBody>
      </p:sp>
      <p:sp>
        <p:nvSpPr>
          <p:cNvPr id="7" name="Titre 6"/>
          <p:cNvSpPr>
            <a:spLocks noGrp="1"/>
          </p:cNvSpPr>
          <p:nvPr>
            <p:ph type="title"/>
          </p:nvPr>
        </p:nvSpPr>
        <p:spPr/>
        <p:txBody>
          <a:bodyPr/>
          <a:lstStyle/>
          <a:p>
            <a:r>
              <a:rPr lang="fr-FR" b="1" dirty="0">
                <a:solidFill>
                  <a:schemeClr val="accent5">
                    <a:lumMod val="50000"/>
                  </a:schemeClr>
                </a:solidFill>
              </a:rPr>
              <a:t>Bases JS ES5</a:t>
            </a:r>
            <a:endParaRPr lang="fr-FR" dirty="0"/>
          </a:p>
        </p:txBody>
      </p:sp>
    </p:spTree>
    <p:extLst>
      <p:ext uri="{BB962C8B-B14F-4D97-AF65-F5344CB8AC3E}">
        <p14:creationId xmlns:p14="http://schemas.microsoft.com/office/powerpoint/2010/main" val="16134819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7300"/>
            <a:ext cx="12192000" cy="4336513"/>
          </a:xfrm>
          <a:prstGeom prst="rect">
            <a:avLst/>
          </a:prstGeom>
        </p:spPr>
      </p:pic>
      <p:sp>
        <p:nvSpPr>
          <p:cNvPr id="3" name="Titre 2"/>
          <p:cNvSpPr>
            <a:spLocks noGrp="1"/>
          </p:cNvSpPr>
          <p:nvPr>
            <p:ph type="title"/>
          </p:nvPr>
        </p:nvSpPr>
        <p:spPr/>
        <p:txBody>
          <a:bodyPr/>
          <a:lstStyle/>
          <a:p>
            <a:r>
              <a:rPr lang="fr-FR" b="1" dirty="0">
                <a:solidFill>
                  <a:schemeClr val="accent5">
                    <a:lumMod val="50000"/>
                  </a:schemeClr>
                </a:solidFill>
              </a:rPr>
              <a:t>Bases JS ES5</a:t>
            </a:r>
            <a:endParaRPr lang="fr-FR" dirty="0"/>
          </a:p>
        </p:txBody>
      </p:sp>
    </p:spTree>
    <p:extLst>
      <p:ext uri="{BB962C8B-B14F-4D97-AF65-F5344CB8AC3E}">
        <p14:creationId xmlns:p14="http://schemas.microsoft.com/office/powerpoint/2010/main" val="8906360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r>
              <a:rPr lang="fr-FR" dirty="0" err="1" smtClean="0"/>
              <a:t>Function</a:t>
            </a:r>
            <a:endParaRPr lang="fr-FR" dirty="0" smtClean="0"/>
          </a:p>
          <a:p>
            <a:pPr lvl="1">
              <a:buFont typeface="Wingdings" charset="2"/>
              <a:buChar char="Ø"/>
            </a:pPr>
            <a:r>
              <a:rPr lang="fr-FR" dirty="0" smtClean="0"/>
              <a:t> Bloc </a:t>
            </a:r>
            <a:r>
              <a:rPr lang="fr-FR" dirty="0"/>
              <a:t>de code conçu pour effectuer une tâche particulière. </a:t>
            </a:r>
            <a:endParaRPr lang="fr-FR" dirty="0" smtClean="0"/>
          </a:p>
          <a:p>
            <a:pPr lvl="1">
              <a:buFont typeface="Wingdings" charset="2"/>
              <a:buChar char="Ø"/>
            </a:pPr>
            <a:r>
              <a:rPr lang="fr-FR" dirty="0" smtClean="0"/>
              <a:t> Exécutée quand elle est appelée</a:t>
            </a:r>
          </a:p>
          <a:p>
            <a:pPr lvl="1">
              <a:buFont typeface="Wingdings" charset="2"/>
              <a:buChar char="Ø"/>
            </a:pPr>
            <a:r>
              <a:rPr lang="fr-FR" dirty="0"/>
              <a:t> </a:t>
            </a:r>
            <a:r>
              <a:rPr lang="fr-FR" dirty="0" smtClean="0"/>
              <a:t>Utilisation du mot clé </a:t>
            </a:r>
            <a:r>
              <a:rPr lang="fr-FR" dirty="0" err="1" smtClean="0"/>
              <a:t>function</a:t>
            </a:r>
            <a:r>
              <a:rPr lang="fr-FR" dirty="0" smtClean="0"/>
              <a:t> </a:t>
            </a:r>
          </a:p>
          <a:p>
            <a:pPr lvl="1">
              <a:buFont typeface="Wingdings" charset="2"/>
              <a:buChar char="Ø"/>
            </a:pPr>
            <a:r>
              <a:rPr lang="fr-FR" dirty="0" smtClean="0"/>
              <a:t> Nommée ou anonyme</a:t>
            </a:r>
          </a:p>
          <a:p>
            <a:pPr lvl="1">
              <a:buFont typeface="Wingdings" charset="2"/>
              <a:buChar char="Ø"/>
            </a:pPr>
            <a:r>
              <a:rPr lang="fr-FR" dirty="0" smtClean="0"/>
              <a:t> Peut avoir des arguments ou non en entrée</a:t>
            </a:r>
          </a:p>
          <a:p>
            <a:pPr lvl="1">
              <a:buFont typeface="Wingdings" charset="2"/>
              <a:buChar char="Ø"/>
            </a:pPr>
            <a:r>
              <a:rPr lang="fr-FR" dirty="0" smtClean="0"/>
              <a:t> Contrairement à d’autres langages, elle peut recevoir plus d’arguments que défini dans sa signature</a:t>
            </a:r>
          </a:p>
          <a:p>
            <a:pPr lvl="1">
              <a:buFont typeface="Wingdings" charset="2"/>
              <a:buChar char="Ø"/>
            </a:pPr>
            <a:r>
              <a:rPr lang="fr-FR" dirty="0" smtClean="0"/>
              <a:t> Peut retourner ou non une valeur</a:t>
            </a:r>
          </a:p>
          <a:p>
            <a:pPr lvl="1">
              <a:buFont typeface="Wingdings" charset="2"/>
              <a:buChar char="Ø"/>
            </a:pPr>
            <a:endParaRPr lang="fr-FR" dirty="0" smtClean="0"/>
          </a:p>
        </p:txBody>
      </p:sp>
      <p:sp>
        <p:nvSpPr>
          <p:cNvPr id="6" name="ZoneTexte 5"/>
          <p:cNvSpPr txBox="1"/>
          <p:nvPr/>
        </p:nvSpPr>
        <p:spPr>
          <a:xfrm>
            <a:off x="5987150" y="149872"/>
            <a:ext cx="6029279" cy="369332"/>
          </a:xfrm>
          <a:prstGeom prst="rect">
            <a:avLst/>
          </a:prstGeom>
          <a:noFill/>
        </p:spPr>
        <p:txBody>
          <a:bodyPr wrap="none" rtlCol="0">
            <a:spAutoFit/>
          </a:bodyPr>
          <a:lstStyle/>
          <a:p>
            <a:r>
              <a:rPr lang="fr-FR" dirty="0" smtClean="0">
                <a:solidFill>
                  <a:schemeClr val="accent3"/>
                </a:solidFill>
              </a:rPr>
              <a:t>Ouvrir le fichier &lt;root&gt;/JavaScript/bases-js-es5/03-functions.js</a:t>
            </a:r>
            <a:endParaRPr lang="fr-FR" dirty="0">
              <a:solidFill>
                <a:schemeClr val="accent3"/>
              </a:solidFill>
            </a:endParaRPr>
          </a:p>
        </p:txBody>
      </p:sp>
      <p:sp>
        <p:nvSpPr>
          <p:cNvPr id="7" name="Titre 6"/>
          <p:cNvSpPr>
            <a:spLocks noGrp="1"/>
          </p:cNvSpPr>
          <p:nvPr>
            <p:ph type="title"/>
          </p:nvPr>
        </p:nvSpPr>
        <p:spPr/>
        <p:txBody>
          <a:bodyPr/>
          <a:lstStyle/>
          <a:p>
            <a:r>
              <a:rPr lang="fr-FR" b="1" dirty="0">
                <a:solidFill>
                  <a:schemeClr val="accent5">
                    <a:lumMod val="50000"/>
                  </a:schemeClr>
                </a:solidFill>
              </a:rPr>
              <a:t>Bases JS ES5</a:t>
            </a:r>
            <a:endParaRPr lang="fr-FR" dirty="0"/>
          </a:p>
        </p:txBody>
      </p:sp>
    </p:spTree>
    <p:extLst>
      <p:ext uri="{BB962C8B-B14F-4D97-AF65-F5344CB8AC3E}">
        <p14:creationId xmlns:p14="http://schemas.microsoft.com/office/powerpoint/2010/main" val="17091569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algn="just"/>
            <a:r>
              <a:rPr lang="fr-FR" dirty="0" err="1" smtClean="0"/>
              <a:t>Function</a:t>
            </a:r>
            <a:endParaRPr lang="fr-FR" dirty="0" smtClean="0"/>
          </a:p>
          <a:p>
            <a:pPr lvl="1" algn="just">
              <a:buFont typeface="Wingdings" charset="2"/>
              <a:buChar char="Ø"/>
            </a:pPr>
            <a:r>
              <a:rPr lang="fr-FR" dirty="0"/>
              <a:t>Une fonction peut recevoir des arguments même si cela n’est visible dans sa signature.</a:t>
            </a:r>
          </a:p>
          <a:p>
            <a:pPr lvl="1" algn="just">
              <a:buFont typeface="Wingdings" charset="2"/>
              <a:buChar char="Ø"/>
            </a:pPr>
            <a:r>
              <a:rPr lang="fr-FR" dirty="0"/>
              <a:t>Un fonction peut également recevoir plus d’arguments que défini dans sa signature.</a:t>
            </a:r>
          </a:p>
          <a:p>
            <a:pPr lvl="1" algn="just">
              <a:buFont typeface="Wingdings" charset="2"/>
              <a:buChar char="Ø"/>
            </a:pPr>
            <a:r>
              <a:rPr lang="fr-FR" dirty="0"/>
              <a:t>Chaque fonction a accès à une variable locale </a:t>
            </a:r>
            <a:r>
              <a:rPr lang="fr-FR" dirty="0" smtClean="0"/>
              <a:t>appelée </a:t>
            </a:r>
            <a:r>
              <a:rPr lang="fr-FR" b="1" dirty="0" smtClean="0"/>
              <a:t>arguments (</a:t>
            </a:r>
            <a:r>
              <a:rPr lang="fr-FR" b="1" dirty="0" err="1" smtClean="0"/>
              <a:t>array</a:t>
            </a:r>
            <a:r>
              <a:rPr lang="fr-FR" b="1" dirty="0" smtClean="0"/>
              <a:t>) </a:t>
            </a:r>
            <a:r>
              <a:rPr lang="fr-FR" dirty="0"/>
              <a:t>et qui contient tous les paramètres reçus lors de l’appel à la fonction</a:t>
            </a:r>
            <a:r>
              <a:rPr lang="fr-FR" dirty="0" smtClean="0"/>
              <a:t>.</a:t>
            </a:r>
          </a:p>
          <a:p>
            <a:pPr lvl="1" algn="just">
              <a:buFont typeface="Wingdings" charset="2"/>
              <a:buChar char="Ø"/>
            </a:pPr>
            <a:r>
              <a:rPr lang="fr-FR" dirty="0"/>
              <a:t>Il est possible de définir des fonctions ‘auto-invoquée</a:t>
            </a:r>
            <a:r>
              <a:rPr lang="fr-FR" dirty="0" smtClean="0"/>
              <a:t>’</a:t>
            </a:r>
          </a:p>
          <a:p>
            <a:pPr lvl="1" algn="just">
              <a:buFont typeface="Wingdings" charset="2"/>
              <a:buChar char="Ø"/>
            </a:pPr>
            <a:r>
              <a:rPr lang="fr-FR" dirty="0" smtClean="0"/>
              <a:t>Une fonction étant un type de data, il est possible de passer une fonction en paramètre d’une autre fonction, elle peut aussi être la valeur de retour d’une </a:t>
            </a:r>
            <a:r>
              <a:rPr lang="fr-FR" dirty="0" err="1" smtClean="0"/>
              <a:t>function</a:t>
            </a:r>
            <a:endParaRPr lang="fr-FR" dirty="0"/>
          </a:p>
          <a:p>
            <a:pPr algn="just"/>
            <a:endParaRPr lang="fr-FR" b="1" dirty="0"/>
          </a:p>
          <a:p>
            <a:pPr lvl="1" algn="just">
              <a:buFont typeface="Wingdings" charset="2"/>
              <a:buChar char="Ø"/>
            </a:pPr>
            <a:endParaRPr lang="fr-FR" dirty="0"/>
          </a:p>
        </p:txBody>
      </p:sp>
      <p:sp>
        <p:nvSpPr>
          <p:cNvPr id="6" name="ZoneTexte 5"/>
          <p:cNvSpPr txBox="1"/>
          <p:nvPr/>
        </p:nvSpPr>
        <p:spPr>
          <a:xfrm>
            <a:off x="5987150" y="194484"/>
            <a:ext cx="6029279" cy="369332"/>
          </a:xfrm>
          <a:prstGeom prst="rect">
            <a:avLst/>
          </a:prstGeom>
          <a:noFill/>
        </p:spPr>
        <p:txBody>
          <a:bodyPr wrap="none" rtlCol="0">
            <a:spAutoFit/>
          </a:bodyPr>
          <a:lstStyle/>
          <a:p>
            <a:r>
              <a:rPr lang="fr-FR" dirty="0" smtClean="0">
                <a:solidFill>
                  <a:schemeClr val="accent3"/>
                </a:solidFill>
              </a:rPr>
              <a:t>Ouvrir le fichier &lt;root&gt;/JavaScript/bases-js-es5/03-functions.js</a:t>
            </a:r>
            <a:endParaRPr lang="fr-FR" dirty="0">
              <a:solidFill>
                <a:schemeClr val="accent3"/>
              </a:solidFill>
            </a:endParaRPr>
          </a:p>
        </p:txBody>
      </p:sp>
      <p:sp>
        <p:nvSpPr>
          <p:cNvPr id="7" name="Titre 6"/>
          <p:cNvSpPr>
            <a:spLocks noGrp="1"/>
          </p:cNvSpPr>
          <p:nvPr>
            <p:ph type="title"/>
          </p:nvPr>
        </p:nvSpPr>
        <p:spPr/>
        <p:txBody>
          <a:bodyPr/>
          <a:lstStyle/>
          <a:p>
            <a:r>
              <a:rPr lang="fr-FR" b="1" dirty="0">
                <a:solidFill>
                  <a:schemeClr val="accent5">
                    <a:lumMod val="50000"/>
                  </a:schemeClr>
                </a:solidFill>
              </a:rPr>
              <a:t>Bases JS ES5</a:t>
            </a:r>
            <a:endParaRPr lang="fr-FR" dirty="0"/>
          </a:p>
        </p:txBody>
      </p:sp>
    </p:spTree>
    <p:extLst>
      <p:ext uri="{BB962C8B-B14F-4D97-AF65-F5344CB8AC3E}">
        <p14:creationId xmlns:p14="http://schemas.microsoft.com/office/powerpoint/2010/main" val="18146517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r>
              <a:rPr lang="fr-FR" dirty="0" err="1" smtClean="0"/>
              <a:t>Objects</a:t>
            </a:r>
            <a:endParaRPr lang="fr-FR" dirty="0" smtClean="0"/>
          </a:p>
          <a:p>
            <a:pPr lvl="1">
              <a:buFont typeface="Wingdings" charset="2"/>
              <a:buChar char="Ø"/>
            </a:pPr>
            <a:r>
              <a:rPr lang="fr-FR" dirty="0" smtClean="0"/>
              <a:t>Un objet est une variable</a:t>
            </a:r>
          </a:p>
          <a:p>
            <a:pPr lvl="1">
              <a:buFont typeface="Wingdings" charset="2"/>
              <a:buChar char="Ø"/>
            </a:pPr>
            <a:r>
              <a:rPr lang="fr-FR" dirty="0" smtClean="0"/>
              <a:t>Un objet est un conteneur de valeurs nommées et/ou méthodes</a:t>
            </a:r>
          </a:p>
          <a:p>
            <a:pPr lvl="1">
              <a:buFont typeface="Wingdings" charset="2"/>
              <a:buChar char="Ø"/>
            </a:pPr>
            <a:r>
              <a:rPr lang="fr-FR" dirty="0" smtClean="0"/>
              <a:t>Le couple nommage / valeur est appelé propriété (</a:t>
            </a:r>
            <a:r>
              <a:rPr lang="fr-FR" dirty="0" err="1" smtClean="0"/>
              <a:t>property</a:t>
            </a:r>
            <a:r>
              <a:rPr lang="fr-FR" dirty="0" smtClean="0"/>
              <a:t>)</a:t>
            </a:r>
          </a:p>
          <a:p>
            <a:pPr lvl="1">
              <a:buFont typeface="Wingdings" charset="2"/>
              <a:buChar char="Ø"/>
            </a:pPr>
            <a:r>
              <a:rPr lang="fr-FR" dirty="0" smtClean="0"/>
              <a:t>Une méthode est une action appliquée sur un objet</a:t>
            </a:r>
          </a:p>
          <a:p>
            <a:pPr lvl="1">
              <a:buFont typeface="Wingdings" charset="2"/>
              <a:buChar char="Ø"/>
            </a:pPr>
            <a:r>
              <a:rPr lang="fr-FR" dirty="0" smtClean="0"/>
              <a:t>Il existe plusieurs façon d’instancier des objets en Javascript :(</a:t>
            </a:r>
          </a:p>
          <a:p>
            <a:pPr lvl="1">
              <a:buFont typeface="Wingdings" charset="2"/>
              <a:buChar char="Ø"/>
            </a:pPr>
            <a:r>
              <a:rPr lang="fr-FR" dirty="0" smtClean="0"/>
              <a:t>L’héritage est un héritage par prototype</a:t>
            </a:r>
          </a:p>
          <a:p>
            <a:pPr lvl="2"/>
            <a:r>
              <a:rPr lang="fr-FR" dirty="0" smtClean="0"/>
              <a:t>Il </a:t>
            </a:r>
            <a:r>
              <a:rPr lang="fr-FR" dirty="0"/>
              <a:t>est lui-même un objet au même titre que les </a:t>
            </a:r>
            <a:r>
              <a:rPr lang="fr-FR" dirty="0" smtClean="0"/>
              <a:t>autres</a:t>
            </a:r>
            <a:endParaRPr lang="fr-FR" dirty="0"/>
          </a:p>
          <a:p>
            <a:pPr lvl="2"/>
            <a:r>
              <a:rPr lang="fr-FR" dirty="0"/>
              <a:t>Il a donc une existence physique en </a:t>
            </a:r>
            <a:r>
              <a:rPr lang="fr-FR" dirty="0" smtClean="0"/>
              <a:t>mémoire</a:t>
            </a:r>
            <a:endParaRPr lang="fr-FR" dirty="0"/>
          </a:p>
          <a:p>
            <a:pPr lvl="2"/>
            <a:r>
              <a:rPr lang="fr-FR" dirty="0"/>
              <a:t>Il peut être modifié, </a:t>
            </a:r>
            <a:r>
              <a:rPr lang="fr-FR" dirty="0" smtClean="0"/>
              <a:t>appelé</a:t>
            </a:r>
            <a:endParaRPr lang="fr-FR" dirty="0"/>
          </a:p>
          <a:p>
            <a:pPr lvl="2"/>
            <a:r>
              <a:rPr lang="fr-FR" dirty="0"/>
              <a:t>Il est obligatoirement </a:t>
            </a:r>
            <a:r>
              <a:rPr lang="fr-FR" dirty="0" smtClean="0"/>
              <a:t>nommé</a:t>
            </a:r>
            <a:endParaRPr lang="fr-FR" dirty="0"/>
          </a:p>
          <a:p>
            <a:pPr lvl="2"/>
            <a:r>
              <a:rPr lang="fr-FR" dirty="0"/>
              <a:t>Un prototype peut être vu comme un exemplaire modèle d'une famille </a:t>
            </a:r>
            <a:r>
              <a:rPr lang="fr-FR" dirty="0" smtClean="0"/>
              <a:t>d'objet</a:t>
            </a:r>
            <a:endParaRPr lang="fr-FR" dirty="0"/>
          </a:p>
          <a:p>
            <a:pPr lvl="2"/>
            <a:r>
              <a:rPr lang="fr-FR" dirty="0"/>
              <a:t>Un objet hérite des propriétés (valeurs et méthodes) de son </a:t>
            </a:r>
            <a:r>
              <a:rPr lang="fr-FR" dirty="0" smtClean="0"/>
              <a:t>prototype</a:t>
            </a:r>
            <a:endParaRPr lang="fr-FR" dirty="0"/>
          </a:p>
          <a:p>
            <a:pPr lvl="4">
              <a:buFont typeface="Wingdings" charset="2"/>
              <a:buChar char="Ø"/>
            </a:pPr>
            <a:endParaRPr lang="fr-FR" dirty="0" smtClean="0"/>
          </a:p>
          <a:p>
            <a:pPr lvl="1">
              <a:buFont typeface="Wingdings" charset="2"/>
              <a:buChar char="Ø"/>
            </a:pPr>
            <a:endParaRPr lang="fr-FR" dirty="0" smtClean="0"/>
          </a:p>
          <a:p>
            <a:pPr lvl="1">
              <a:buFont typeface="Wingdings" charset="2"/>
              <a:buChar char="Ø"/>
            </a:pPr>
            <a:endParaRPr lang="fr-FR" dirty="0"/>
          </a:p>
          <a:p>
            <a:endParaRPr lang="fr-FR" b="1" dirty="0"/>
          </a:p>
          <a:p>
            <a:pPr lvl="1">
              <a:buFont typeface="Wingdings" charset="2"/>
              <a:buChar char="Ø"/>
            </a:pPr>
            <a:endParaRPr lang="fr-FR" dirty="0"/>
          </a:p>
        </p:txBody>
      </p:sp>
      <p:sp>
        <p:nvSpPr>
          <p:cNvPr id="6" name="ZoneTexte 5"/>
          <p:cNvSpPr txBox="1"/>
          <p:nvPr/>
        </p:nvSpPr>
        <p:spPr>
          <a:xfrm>
            <a:off x="5987150" y="194480"/>
            <a:ext cx="5833969" cy="369332"/>
          </a:xfrm>
          <a:prstGeom prst="rect">
            <a:avLst/>
          </a:prstGeom>
          <a:noFill/>
        </p:spPr>
        <p:txBody>
          <a:bodyPr wrap="none" rtlCol="0">
            <a:spAutoFit/>
          </a:bodyPr>
          <a:lstStyle/>
          <a:p>
            <a:r>
              <a:rPr lang="fr-FR" dirty="0" smtClean="0">
                <a:solidFill>
                  <a:schemeClr val="accent3"/>
                </a:solidFill>
              </a:rPr>
              <a:t>Ouvrir le fichier &lt;root&gt;/JavaScript/bases-js-es5/04-objects.js</a:t>
            </a:r>
            <a:endParaRPr lang="fr-FR" dirty="0">
              <a:solidFill>
                <a:schemeClr val="accent3"/>
              </a:solidFill>
            </a:endParaRPr>
          </a:p>
        </p:txBody>
      </p:sp>
      <p:sp>
        <p:nvSpPr>
          <p:cNvPr id="7" name="Titre 6"/>
          <p:cNvSpPr>
            <a:spLocks noGrp="1"/>
          </p:cNvSpPr>
          <p:nvPr>
            <p:ph type="title"/>
          </p:nvPr>
        </p:nvSpPr>
        <p:spPr/>
        <p:txBody>
          <a:bodyPr/>
          <a:lstStyle/>
          <a:p>
            <a:r>
              <a:rPr lang="fr-FR" b="1" dirty="0">
                <a:solidFill>
                  <a:schemeClr val="accent5">
                    <a:lumMod val="50000"/>
                  </a:schemeClr>
                </a:solidFill>
              </a:rPr>
              <a:t>Bases JS ES5</a:t>
            </a:r>
            <a:endParaRPr lang="fr-FR" dirty="0"/>
          </a:p>
        </p:txBody>
      </p:sp>
    </p:spTree>
    <p:extLst>
      <p:ext uri="{BB962C8B-B14F-4D97-AF65-F5344CB8AC3E}">
        <p14:creationId xmlns:p14="http://schemas.microsoft.com/office/powerpoint/2010/main" val="18379613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algn="just"/>
            <a:r>
              <a:rPr lang="fr-FR" dirty="0" smtClean="0"/>
              <a:t>Héritage par prototype</a:t>
            </a:r>
          </a:p>
          <a:p>
            <a:pPr lvl="1" algn="just">
              <a:buFont typeface="Wingdings" charset="2"/>
              <a:buChar char="Ø"/>
            </a:pPr>
            <a:r>
              <a:rPr lang="fr-FR" dirty="0"/>
              <a:t>Un prototype défini par son code source est </a:t>
            </a:r>
            <a:r>
              <a:rPr lang="fr-FR" dirty="0" smtClean="0"/>
              <a:t>mutable</a:t>
            </a:r>
          </a:p>
          <a:p>
            <a:pPr lvl="1" algn="just">
              <a:buFont typeface="Wingdings" charset="2"/>
              <a:buChar char="Ø"/>
            </a:pPr>
            <a:r>
              <a:rPr lang="fr-FR" dirty="0" smtClean="0"/>
              <a:t>On </a:t>
            </a:r>
            <a:r>
              <a:rPr lang="fr-FR" dirty="0"/>
              <a:t>construit une hiérarchie d’objets en assignant un prototype à un objet dans le constructeur de cet objet</a:t>
            </a:r>
            <a:r>
              <a:rPr lang="fr-FR" dirty="0" smtClean="0"/>
              <a:t>.</a:t>
            </a:r>
          </a:p>
          <a:p>
            <a:pPr lvl="1" algn="just">
              <a:buFont typeface="Wingdings" charset="2"/>
              <a:buChar char="Ø"/>
            </a:pPr>
            <a:r>
              <a:rPr lang="fr-FR" dirty="0"/>
              <a:t>Les objets héritent des propriétés appartenant à la chaîne des prototypes de la hiérarchie</a:t>
            </a:r>
            <a:r>
              <a:rPr lang="fr-FR" dirty="0" smtClean="0"/>
              <a:t>.</a:t>
            </a:r>
          </a:p>
          <a:p>
            <a:pPr lvl="1" algn="just">
              <a:buFont typeface="Wingdings" charset="2"/>
              <a:buChar char="Ø"/>
            </a:pPr>
            <a:r>
              <a:rPr lang="fr-FR" dirty="0"/>
              <a:t>Le constructeur ou le prototype définit un ensemble de propriétés initiales. Il est possible d’ajouter ou de retirer des propriétés dynamiquement, pour certains objets en particuliers ou bien pour l’ensemble des objets.</a:t>
            </a: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sp>
        <p:nvSpPr>
          <p:cNvPr id="6" name="ZoneTexte 5"/>
          <p:cNvSpPr txBox="1"/>
          <p:nvPr/>
        </p:nvSpPr>
        <p:spPr>
          <a:xfrm>
            <a:off x="5987150" y="183331"/>
            <a:ext cx="5833969" cy="369332"/>
          </a:xfrm>
          <a:prstGeom prst="rect">
            <a:avLst/>
          </a:prstGeom>
          <a:noFill/>
        </p:spPr>
        <p:txBody>
          <a:bodyPr wrap="none" rtlCol="0">
            <a:spAutoFit/>
          </a:bodyPr>
          <a:lstStyle/>
          <a:p>
            <a:r>
              <a:rPr lang="fr-FR" dirty="0" smtClean="0">
                <a:solidFill>
                  <a:schemeClr val="accent3"/>
                </a:solidFill>
              </a:rPr>
              <a:t>Ouvrir le fichier &lt;root&gt;/JavaScript/bases-js-es5/04-objects.js</a:t>
            </a:r>
            <a:endParaRPr lang="fr-FR" dirty="0">
              <a:solidFill>
                <a:schemeClr val="accent3"/>
              </a:solidFill>
            </a:endParaRPr>
          </a:p>
        </p:txBody>
      </p:sp>
      <p:sp>
        <p:nvSpPr>
          <p:cNvPr id="7" name="Titre 6"/>
          <p:cNvSpPr>
            <a:spLocks noGrp="1"/>
          </p:cNvSpPr>
          <p:nvPr>
            <p:ph type="title"/>
          </p:nvPr>
        </p:nvSpPr>
        <p:spPr/>
        <p:txBody>
          <a:bodyPr/>
          <a:lstStyle/>
          <a:p>
            <a:r>
              <a:rPr lang="fr-FR" b="1" dirty="0">
                <a:solidFill>
                  <a:schemeClr val="accent5">
                    <a:lumMod val="50000"/>
                  </a:schemeClr>
                </a:solidFill>
              </a:rPr>
              <a:t>Bases JS ES5</a:t>
            </a:r>
            <a:endParaRPr lang="fr-FR" dirty="0"/>
          </a:p>
        </p:txBody>
      </p:sp>
    </p:spTree>
    <p:extLst>
      <p:ext uri="{BB962C8B-B14F-4D97-AF65-F5344CB8AC3E}">
        <p14:creationId xmlns:p14="http://schemas.microsoft.com/office/powerpoint/2010/main" val="9174262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algn="just"/>
            <a:r>
              <a:rPr lang="fr-FR" dirty="0"/>
              <a:t>En Javascript, le scope est l'ensemble des variables, des objets et des fonctions auxquels vous avez accès</a:t>
            </a:r>
            <a:r>
              <a:rPr lang="fr-FR" dirty="0" smtClean="0"/>
              <a:t>.</a:t>
            </a:r>
          </a:p>
          <a:p>
            <a:pPr algn="just"/>
            <a:r>
              <a:rPr lang="fr-FR" dirty="0"/>
              <a:t>JavaScript a </a:t>
            </a:r>
            <a:r>
              <a:rPr lang="fr-FR" dirty="0" smtClean="0"/>
              <a:t>un scope au niveau des fonctions. Le scope </a:t>
            </a:r>
            <a:r>
              <a:rPr lang="fr-FR" dirty="0"/>
              <a:t>change dans les fonctions</a:t>
            </a:r>
            <a:r>
              <a:rPr lang="fr-FR" dirty="0" smtClean="0"/>
              <a:t>.</a:t>
            </a:r>
          </a:p>
          <a:p>
            <a:pPr lvl="1" algn="just">
              <a:buFont typeface="Wingdings" charset="2"/>
              <a:buChar char="Ø"/>
            </a:pPr>
            <a:r>
              <a:rPr lang="fr-FR" dirty="0"/>
              <a:t>L’un des points particuliers de Javascript est que seules les fonctions </a:t>
            </a:r>
            <a:r>
              <a:rPr lang="fr-FR" dirty="0" smtClean="0"/>
              <a:t>créent </a:t>
            </a:r>
            <a:r>
              <a:rPr lang="fr-FR" dirty="0"/>
              <a:t>un scope</a:t>
            </a:r>
            <a:r>
              <a:rPr lang="fr-FR" dirty="0" smtClean="0"/>
              <a:t>.</a:t>
            </a:r>
          </a:p>
          <a:p>
            <a:pPr lvl="1" algn="just">
              <a:buFont typeface="Wingdings" charset="2"/>
              <a:buChar char="Ø"/>
            </a:pPr>
            <a:r>
              <a:rPr lang="fr-FR" dirty="0"/>
              <a:t>Ainsi, chaque variable / </a:t>
            </a:r>
            <a:r>
              <a:rPr lang="fr-FR" dirty="0" err="1"/>
              <a:t>function</a:t>
            </a:r>
            <a:r>
              <a:rPr lang="fr-FR" dirty="0"/>
              <a:t> défini hors d’un scope spécifique sera </a:t>
            </a:r>
            <a:r>
              <a:rPr lang="fr-FR" dirty="0" smtClean="0"/>
              <a:t>rattachée </a:t>
            </a:r>
            <a:r>
              <a:rPr lang="fr-FR" dirty="0"/>
              <a:t>a l’objet </a:t>
            </a:r>
            <a:r>
              <a:rPr lang="fr-FR" b="1" dirty="0" err="1" smtClean="0"/>
              <a:t>window</a:t>
            </a:r>
            <a:r>
              <a:rPr lang="fr-FR" b="1" dirty="0" smtClean="0"/>
              <a:t> </a:t>
            </a:r>
            <a:r>
              <a:rPr lang="fr-FR" dirty="0" smtClean="0"/>
              <a:t>(dans le cas d’un navigateur)</a:t>
            </a:r>
            <a:endParaRPr lang="fr-FR" dirty="0"/>
          </a:p>
          <a:p>
            <a:pPr lvl="1" algn="just">
              <a:buFont typeface="Wingdings" charset="2"/>
              <a:buChar char="Ø"/>
            </a:pPr>
            <a:r>
              <a:rPr lang="fr-FR" dirty="0" smtClean="0"/>
              <a:t>Attention </a:t>
            </a:r>
            <a:r>
              <a:rPr lang="fr-FR" dirty="0"/>
              <a:t>donc aux conflits de nommage =&gt; mettre en place des ‘</a:t>
            </a:r>
            <a:r>
              <a:rPr lang="fr-FR" dirty="0" err="1"/>
              <a:t>namespaces</a:t>
            </a:r>
            <a:r>
              <a:rPr lang="fr-FR" dirty="0"/>
              <a:t>’ </a:t>
            </a:r>
            <a:endParaRPr lang="fr-FR" dirty="0" smtClean="0"/>
          </a:p>
          <a:p>
            <a:pPr algn="just">
              <a:buFont typeface="Arial" charset="0"/>
              <a:buChar char="•"/>
            </a:pPr>
            <a:r>
              <a:rPr lang="fr-FR" dirty="0"/>
              <a:t>La durée de vie d'une variable JavaScript commence quand elle est déclarée</a:t>
            </a:r>
            <a:r>
              <a:rPr lang="fr-FR" dirty="0" smtClean="0"/>
              <a:t>.</a:t>
            </a:r>
          </a:p>
          <a:p>
            <a:pPr lvl="1" algn="just">
              <a:buFont typeface="Wingdings" charset="2"/>
              <a:buChar char="Ø"/>
            </a:pPr>
            <a:r>
              <a:rPr lang="fr-FR" dirty="0"/>
              <a:t>Les variables locales sont supprimées lorsque la fonction est terminée</a:t>
            </a:r>
            <a:r>
              <a:rPr lang="fr-FR" dirty="0" smtClean="0"/>
              <a:t>.</a:t>
            </a:r>
            <a:endParaRPr lang="fr-FR" dirty="0"/>
          </a:p>
          <a:p>
            <a:pPr lvl="1" algn="just">
              <a:buFont typeface="Wingdings" charset="2"/>
              <a:buChar char="Ø"/>
            </a:pPr>
            <a:r>
              <a:rPr lang="fr-FR" dirty="0"/>
              <a:t>Dans un navigateur Web, les variables globales sont supprimées lorsque vous fermez la fenêtre (ou l'onglet) du navigateur, mais reste disponible pour les nouvelles pages chargées dans la même fenêtre.</a:t>
            </a:r>
          </a:p>
          <a:p>
            <a:pPr lvl="1" algn="just">
              <a:buFont typeface="Wingdings" charset="2"/>
              <a:buChar char="Ø"/>
            </a:pPr>
            <a:endParaRPr lang="fr-FR" dirty="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sp>
        <p:nvSpPr>
          <p:cNvPr id="6" name="ZoneTexte 5"/>
          <p:cNvSpPr txBox="1"/>
          <p:nvPr/>
        </p:nvSpPr>
        <p:spPr>
          <a:xfrm>
            <a:off x="5987150" y="205632"/>
            <a:ext cx="5700663" cy="369332"/>
          </a:xfrm>
          <a:prstGeom prst="rect">
            <a:avLst/>
          </a:prstGeom>
          <a:noFill/>
        </p:spPr>
        <p:txBody>
          <a:bodyPr wrap="none" rtlCol="0">
            <a:spAutoFit/>
          </a:bodyPr>
          <a:lstStyle/>
          <a:p>
            <a:r>
              <a:rPr lang="fr-FR" dirty="0" smtClean="0">
                <a:solidFill>
                  <a:schemeClr val="accent3"/>
                </a:solidFill>
              </a:rPr>
              <a:t>Ouvrir le fichier &lt;root&gt;/JavaScript/bases-js-es5/05-scope.js</a:t>
            </a:r>
            <a:endParaRPr lang="fr-FR" dirty="0">
              <a:solidFill>
                <a:schemeClr val="accent3"/>
              </a:solidFill>
            </a:endParaRPr>
          </a:p>
        </p:txBody>
      </p:sp>
      <p:sp>
        <p:nvSpPr>
          <p:cNvPr id="7" name="Titre 6"/>
          <p:cNvSpPr>
            <a:spLocks noGrp="1"/>
          </p:cNvSpPr>
          <p:nvPr>
            <p:ph type="title"/>
          </p:nvPr>
        </p:nvSpPr>
        <p:spPr/>
        <p:txBody>
          <a:bodyPr/>
          <a:lstStyle/>
          <a:p>
            <a:r>
              <a:rPr lang="fr-FR" b="1" dirty="0">
                <a:solidFill>
                  <a:schemeClr val="accent5">
                    <a:lumMod val="50000"/>
                  </a:schemeClr>
                </a:solidFill>
              </a:rPr>
              <a:t>Bases JS ES5</a:t>
            </a:r>
            <a:endParaRPr lang="fr-FR" dirty="0"/>
          </a:p>
        </p:txBody>
      </p:sp>
    </p:spTree>
    <p:extLst>
      <p:ext uri="{BB962C8B-B14F-4D97-AF65-F5344CB8AC3E}">
        <p14:creationId xmlns:p14="http://schemas.microsoft.com/office/powerpoint/2010/main" val="12859000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r>
              <a:rPr lang="fr-FR" dirty="0" err="1" smtClean="0"/>
              <a:t>Hoisting</a:t>
            </a:r>
            <a:endParaRPr lang="fr-FR" dirty="0" smtClean="0"/>
          </a:p>
          <a:p>
            <a:pPr lvl="1">
              <a:buFont typeface="Wingdings" charset="2"/>
              <a:buChar char="Ø"/>
            </a:pPr>
            <a:r>
              <a:rPr lang="fr-FR" dirty="0"/>
              <a:t>Une variable peut être déclarée après son utilisation</a:t>
            </a:r>
            <a:r>
              <a:rPr lang="fr-FR" dirty="0" smtClean="0"/>
              <a:t>.</a:t>
            </a:r>
          </a:p>
          <a:p>
            <a:pPr lvl="1">
              <a:buFont typeface="Wingdings" charset="2"/>
              <a:buChar char="Ø"/>
            </a:pPr>
            <a:r>
              <a:rPr lang="fr-FR" dirty="0" smtClean="0"/>
              <a:t> En d’autre terme, une </a:t>
            </a:r>
            <a:r>
              <a:rPr lang="fr-FR" dirty="0"/>
              <a:t>variable peut être utilisée avant d'avoir été </a:t>
            </a:r>
            <a:r>
              <a:rPr lang="fr-FR" dirty="0" smtClean="0"/>
              <a:t>déclarée</a:t>
            </a:r>
          </a:p>
          <a:p>
            <a:pPr lvl="1">
              <a:buFont typeface="Wingdings" charset="2"/>
              <a:buChar char="Ø"/>
            </a:pPr>
            <a:r>
              <a:rPr lang="fr-FR" dirty="0" err="1" smtClean="0"/>
              <a:t>Hoisting</a:t>
            </a:r>
            <a:r>
              <a:rPr lang="fr-FR" dirty="0" smtClean="0"/>
              <a:t> est le </a:t>
            </a:r>
            <a:r>
              <a:rPr lang="fr-FR" dirty="0"/>
              <a:t>comportement par </a:t>
            </a:r>
            <a:r>
              <a:rPr lang="fr-FR" dirty="0" smtClean="0"/>
              <a:t>défaut de JavaScript, il déplace </a:t>
            </a:r>
            <a:r>
              <a:rPr lang="fr-FR" dirty="0"/>
              <a:t>toutes les déclarations en haut </a:t>
            </a:r>
            <a:r>
              <a:rPr lang="fr-FR" dirty="0" smtClean="0"/>
              <a:t>du scope actuel </a:t>
            </a:r>
            <a:r>
              <a:rPr lang="fr-FR" dirty="0"/>
              <a:t>(vers le haut du script actuel ou de la fonction actuelle).</a:t>
            </a:r>
            <a:endParaRPr lang="fr-FR" dirty="0" smtClean="0"/>
          </a:p>
          <a:p>
            <a:pPr lvl="1">
              <a:buFont typeface="Wingdings" charset="2"/>
              <a:buChar char="Ø"/>
            </a:pPr>
            <a:r>
              <a:rPr lang="fr-FR" b="1" dirty="0" smtClean="0"/>
              <a:t>La bonne pratique est de déclarer les variables au top du scope</a:t>
            </a:r>
            <a:endParaRPr lang="fr-FR" b="1" dirty="0"/>
          </a:p>
          <a:p>
            <a:pPr lvl="1">
              <a:buFont typeface="Wingdings" charset="2"/>
              <a:buChar char="Ø"/>
            </a:pPr>
            <a:endParaRPr lang="fr-FR" dirty="0" smtClean="0"/>
          </a:p>
          <a:p>
            <a:pPr lvl="1">
              <a:buFont typeface="Wingdings" charset="2"/>
              <a:buChar char="Ø"/>
            </a:pPr>
            <a:endParaRPr lang="fr-FR" dirty="0" smtClean="0"/>
          </a:p>
          <a:p>
            <a:pPr lvl="1">
              <a:buFont typeface="Wingdings" charset="2"/>
              <a:buChar char="Ø"/>
            </a:pPr>
            <a:endParaRPr lang="fr-FR" dirty="0"/>
          </a:p>
          <a:p>
            <a:endParaRPr lang="fr-FR" b="1" dirty="0"/>
          </a:p>
          <a:p>
            <a:pPr lvl="1">
              <a:buFont typeface="Wingdings" charset="2"/>
              <a:buChar char="Ø"/>
            </a:pPr>
            <a:endParaRPr lang="fr-FR" dirty="0"/>
          </a:p>
        </p:txBody>
      </p:sp>
      <p:sp>
        <p:nvSpPr>
          <p:cNvPr id="6" name="ZoneTexte 5"/>
          <p:cNvSpPr txBox="1"/>
          <p:nvPr/>
        </p:nvSpPr>
        <p:spPr>
          <a:xfrm>
            <a:off x="5987150" y="194481"/>
            <a:ext cx="5900333" cy="369332"/>
          </a:xfrm>
          <a:prstGeom prst="rect">
            <a:avLst/>
          </a:prstGeom>
          <a:noFill/>
        </p:spPr>
        <p:txBody>
          <a:bodyPr wrap="none" rtlCol="0">
            <a:spAutoFit/>
          </a:bodyPr>
          <a:lstStyle/>
          <a:p>
            <a:r>
              <a:rPr lang="fr-FR" dirty="0" smtClean="0">
                <a:solidFill>
                  <a:schemeClr val="accent3"/>
                </a:solidFill>
              </a:rPr>
              <a:t>Ouvrir le fichier &lt;root&gt;/JavaScript/bases-js-es5/06-hoisting.js</a:t>
            </a:r>
            <a:endParaRPr lang="fr-FR" dirty="0">
              <a:solidFill>
                <a:schemeClr val="accent3"/>
              </a:solidFill>
            </a:endParaRPr>
          </a:p>
        </p:txBody>
      </p:sp>
      <p:sp>
        <p:nvSpPr>
          <p:cNvPr id="7" name="Titre 6"/>
          <p:cNvSpPr>
            <a:spLocks noGrp="1"/>
          </p:cNvSpPr>
          <p:nvPr>
            <p:ph type="title"/>
          </p:nvPr>
        </p:nvSpPr>
        <p:spPr/>
        <p:txBody>
          <a:bodyPr/>
          <a:lstStyle/>
          <a:p>
            <a:r>
              <a:rPr lang="fr-FR" b="1" dirty="0">
                <a:solidFill>
                  <a:schemeClr val="accent5">
                    <a:lumMod val="50000"/>
                  </a:schemeClr>
                </a:solidFill>
              </a:rPr>
              <a:t>Bases JS ES5</a:t>
            </a:r>
            <a:endParaRPr lang="fr-FR" dirty="0"/>
          </a:p>
        </p:txBody>
      </p:sp>
    </p:spTree>
    <p:extLst>
      <p:ext uri="{BB962C8B-B14F-4D97-AF65-F5344CB8AC3E}">
        <p14:creationId xmlns:p14="http://schemas.microsoft.com/office/powerpoint/2010/main" val="18922815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algn="just"/>
            <a:r>
              <a:rPr lang="fr-FR" dirty="0" smtClean="0"/>
              <a:t>Strict Mode</a:t>
            </a:r>
          </a:p>
          <a:p>
            <a:pPr lvl="1" algn="just">
              <a:buFont typeface="Wingdings" charset="2"/>
              <a:buChar char="Ø"/>
            </a:pPr>
            <a:r>
              <a:rPr lang="fr-FR" dirty="0" smtClean="0"/>
              <a:t>Initialiser ce mode en ajoutant ‘strict mode’ au début d’un script ou d’une fonction</a:t>
            </a:r>
          </a:p>
          <a:p>
            <a:pPr lvl="1" algn="just">
              <a:buFont typeface="Wingdings" charset="2"/>
              <a:buChar char="Ø"/>
            </a:pPr>
            <a:r>
              <a:rPr lang="fr-FR" dirty="0" smtClean="0"/>
              <a:t>Si on l’ajoute au début d’un script, il a une portée globale</a:t>
            </a:r>
          </a:p>
          <a:p>
            <a:pPr lvl="1" algn="just">
              <a:buFont typeface="Wingdings" charset="2"/>
              <a:buChar char="Ø"/>
            </a:pPr>
            <a:r>
              <a:rPr lang="fr-FR" dirty="0" smtClean="0"/>
              <a:t>Facilite l'écriture du </a:t>
            </a:r>
            <a:r>
              <a:rPr lang="fr-FR" dirty="0"/>
              <a:t>JavaScript "</a:t>
            </a:r>
            <a:r>
              <a:rPr lang="fr-FR" dirty="0" smtClean="0"/>
              <a:t>sécurisée »</a:t>
            </a:r>
          </a:p>
          <a:p>
            <a:pPr lvl="1" algn="just">
              <a:buFont typeface="Wingdings" charset="2"/>
              <a:buChar char="Ø"/>
            </a:pPr>
            <a:r>
              <a:rPr lang="fr-FR" dirty="0" smtClean="0"/>
              <a:t>En JavaScript </a:t>
            </a:r>
            <a:r>
              <a:rPr lang="fr-FR" dirty="0"/>
              <a:t>normal, un développeur ne recevra aucun retour d'erreur en assignant des valeurs à des propriétés </a:t>
            </a:r>
            <a:r>
              <a:rPr lang="fr-FR" dirty="0" smtClean="0"/>
              <a:t>non </a:t>
            </a:r>
            <a:r>
              <a:rPr lang="fr-FR" dirty="0" err="1" smtClean="0"/>
              <a:t>writable</a:t>
            </a:r>
            <a:endParaRPr lang="fr-FR" dirty="0" smtClean="0"/>
          </a:p>
          <a:p>
            <a:pPr lvl="1" algn="just">
              <a:buFont typeface="Wingdings" charset="2"/>
              <a:buChar char="Ø"/>
            </a:pPr>
            <a:r>
              <a:rPr lang="fr-FR" dirty="0" smtClean="0"/>
              <a:t>En strict mode, </a:t>
            </a:r>
            <a:r>
              <a:rPr lang="fr-FR" dirty="0"/>
              <a:t>toute affectation à une propriété non inscriptible, une propriété getter-</a:t>
            </a:r>
            <a:r>
              <a:rPr lang="fr-FR" dirty="0" err="1"/>
              <a:t>only</a:t>
            </a:r>
            <a:r>
              <a:rPr lang="fr-FR" dirty="0"/>
              <a:t>, une propriété non existante, une variable non existante ou un objet non existant provoquera une erreur.</a:t>
            </a:r>
          </a:p>
          <a:p>
            <a:pPr lvl="1" algn="just">
              <a:buFont typeface="Wingdings" charset="2"/>
              <a:buChar char="Ø"/>
            </a:pPr>
            <a:endParaRPr lang="fr-FR" dirty="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sp>
        <p:nvSpPr>
          <p:cNvPr id="6" name="Titre 5"/>
          <p:cNvSpPr>
            <a:spLocks noGrp="1"/>
          </p:cNvSpPr>
          <p:nvPr>
            <p:ph type="title"/>
          </p:nvPr>
        </p:nvSpPr>
        <p:spPr/>
        <p:txBody>
          <a:bodyPr/>
          <a:lstStyle/>
          <a:p>
            <a:r>
              <a:rPr lang="fr-FR" b="1" dirty="0">
                <a:solidFill>
                  <a:schemeClr val="accent5">
                    <a:lumMod val="50000"/>
                  </a:schemeClr>
                </a:solidFill>
              </a:rPr>
              <a:t>Bases JS ES5</a:t>
            </a:r>
            <a:endParaRPr lang="fr-FR" dirty="0"/>
          </a:p>
        </p:txBody>
      </p:sp>
    </p:spTree>
    <p:extLst>
      <p:ext uri="{BB962C8B-B14F-4D97-AF65-F5344CB8AC3E}">
        <p14:creationId xmlns:p14="http://schemas.microsoft.com/office/powerpoint/2010/main" val="8403420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29327" y="89009"/>
            <a:ext cx="10515600" cy="672991"/>
          </a:xfrm>
        </p:spPr>
        <p:txBody>
          <a:bodyPr>
            <a:normAutofit/>
          </a:bodyPr>
          <a:lstStyle/>
          <a:p>
            <a:pPr algn="r"/>
            <a:r>
              <a:rPr lang="fr-FR" b="1" dirty="0" smtClean="0">
                <a:solidFill>
                  <a:schemeClr val="accent5">
                    <a:lumMod val="50000"/>
                  </a:schemeClr>
                </a:solidFill>
              </a:rPr>
              <a:t>TP</a:t>
            </a:r>
            <a:endParaRPr lang="fr-FR" b="1" dirty="0">
              <a:solidFill>
                <a:schemeClr val="accent5">
                  <a:lumMod val="50000"/>
                </a:schemeClr>
              </a:solidFill>
            </a:endParaRPr>
          </a:p>
        </p:txBody>
      </p:sp>
      <p:sp>
        <p:nvSpPr>
          <p:cNvPr id="7" name="ZoneTexte 6"/>
          <p:cNvSpPr txBox="1"/>
          <p:nvPr/>
        </p:nvSpPr>
        <p:spPr>
          <a:xfrm>
            <a:off x="3166534" y="2810932"/>
            <a:ext cx="6688666" cy="646331"/>
          </a:xfrm>
          <a:prstGeom prst="rect">
            <a:avLst/>
          </a:prstGeom>
          <a:noFill/>
        </p:spPr>
        <p:txBody>
          <a:bodyPr wrap="square" rtlCol="0">
            <a:spAutoFit/>
          </a:bodyPr>
          <a:lstStyle/>
          <a:p>
            <a:r>
              <a:rPr lang="fr-FR" sz="3600" dirty="0" smtClean="0"/>
              <a:t>TP : J1 </a:t>
            </a:r>
            <a:r>
              <a:rPr lang="mr-IN" sz="3600" dirty="0" smtClean="0"/>
              <a:t>–</a:t>
            </a:r>
            <a:r>
              <a:rPr lang="fr-FR" sz="3600" dirty="0" smtClean="0"/>
              <a:t> Javascript : Bases</a:t>
            </a:r>
            <a:endParaRPr lang="fr-FR" sz="3600" dirty="0"/>
          </a:p>
        </p:txBody>
      </p:sp>
    </p:spTree>
    <p:extLst>
      <p:ext uri="{BB962C8B-B14F-4D97-AF65-F5344CB8AC3E}">
        <p14:creationId xmlns:p14="http://schemas.microsoft.com/office/powerpoint/2010/main" val="888215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smtClean="0">
                <a:solidFill>
                  <a:srgbClr val="223C55"/>
                </a:solidFill>
              </a:rPr>
              <a:t>Nicolas </a:t>
            </a:r>
            <a:r>
              <a:rPr lang="fr-FR" dirty="0" err="1" smtClean="0">
                <a:solidFill>
                  <a:srgbClr val="223C55"/>
                </a:solidFill>
              </a:rPr>
              <a:t>Hodicq</a:t>
            </a:r>
            <a:r>
              <a:rPr lang="fr-FR" dirty="0" smtClean="0">
                <a:solidFill>
                  <a:srgbClr val="223C55"/>
                </a:solidFill>
              </a:rPr>
              <a:t>, CTO @BEWIZYU</a:t>
            </a:r>
          </a:p>
          <a:p>
            <a:r>
              <a:rPr lang="fr-FR" dirty="0" smtClean="0">
                <a:solidFill>
                  <a:srgbClr val="223C55"/>
                </a:solidFill>
              </a:rPr>
              <a:t>Mes technos: Javascript, Java, Android, Action Script, Shell</a:t>
            </a:r>
          </a:p>
          <a:p>
            <a:r>
              <a:rPr lang="fr-FR" dirty="0" smtClean="0">
                <a:solidFill>
                  <a:srgbClr val="223C55"/>
                </a:solidFill>
              </a:rPr>
              <a:t>Quelques projets: M6 (6play mobile), BNP, SNCF, </a:t>
            </a:r>
            <a:r>
              <a:rPr lang="fr-FR" dirty="0" err="1" smtClean="0">
                <a:solidFill>
                  <a:srgbClr val="223C55"/>
                </a:solidFill>
              </a:rPr>
              <a:t>Adrea</a:t>
            </a:r>
            <a:r>
              <a:rPr lang="fr-FR" dirty="0" smtClean="0">
                <a:solidFill>
                  <a:srgbClr val="223C55"/>
                </a:solidFill>
              </a:rPr>
              <a:t>, </a:t>
            </a:r>
            <a:r>
              <a:rPr lang="fr-FR" dirty="0" err="1" smtClean="0">
                <a:solidFill>
                  <a:srgbClr val="223C55"/>
                </a:solidFill>
              </a:rPr>
              <a:t>Sogelink</a:t>
            </a:r>
            <a:r>
              <a:rPr lang="fr-FR" dirty="0" smtClean="0">
                <a:solidFill>
                  <a:srgbClr val="223C55"/>
                </a:solidFill>
              </a:rPr>
              <a:t>, ..</a:t>
            </a:r>
          </a:p>
          <a:p>
            <a:r>
              <a:rPr lang="fr-FR" dirty="0" smtClean="0">
                <a:solidFill>
                  <a:srgbClr val="223C55"/>
                </a:solidFill>
              </a:rPr>
              <a:t>J’ai été entre autres: Développeur, Expert Technique, Architecte </a:t>
            </a:r>
            <a:endParaRPr lang="fr-FR" dirty="0"/>
          </a:p>
          <a:p>
            <a:endParaRPr lang="fr-FR" dirty="0"/>
          </a:p>
        </p:txBody>
      </p:sp>
      <p:sp>
        <p:nvSpPr>
          <p:cNvPr id="6" name="Titre 5"/>
          <p:cNvSpPr>
            <a:spLocks noGrp="1"/>
          </p:cNvSpPr>
          <p:nvPr>
            <p:ph type="title"/>
          </p:nvPr>
        </p:nvSpPr>
        <p:spPr/>
        <p:txBody>
          <a:bodyPr/>
          <a:lstStyle/>
          <a:p>
            <a:r>
              <a:rPr lang="fr-FR" b="1" dirty="0">
                <a:solidFill>
                  <a:schemeClr val="accent5">
                    <a:lumMod val="50000"/>
                  </a:schemeClr>
                </a:solidFill>
              </a:rPr>
              <a:t>Votre formateur</a:t>
            </a:r>
            <a:endParaRPr lang="fr-FR" dirty="0"/>
          </a:p>
        </p:txBody>
      </p:sp>
    </p:spTree>
    <p:extLst>
      <p:ext uri="{BB962C8B-B14F-4D97-AF65-F5344CB8AC3E}">
        <p14:creationId xmlns:p14="http://schemas.microsoft.com/office/powerpoint/2010/main" val="41762910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r>
              <a:rPr lang="fr-FR" dirty="0"/>
              <a:t>1995 : Naissance du </a:t>
            </a:r>
            <a:r>
              <a:rPr lang="fr-FR" dirty="0" err="1"/>
              <a:t>javascript</a:t>
            </a:r>
            <a:endParaRPr lang="fr-FR" dirty="0"/>
          </a:p>
          <a:p>
            <a:r>
              <a:rPr lang="fr-FR" dirty="0"/>
              <a:t>1998 : Arrivée de </a:t>
            </a:r>
            <a:r>
              <a:rPr lang="fr-FR" dirty="0" err="1"/>
              <a:t>webkit</a:t>
            </a:r>
            <a:r>
              <a:rPr lang="fr-FR" dirty="0"/>
              <a:t> (Apple, Nokia, BlackBerry…)</a:t>
            </a:r>
          </a:p>
          <a:p>
            <a:r>
              <a:rPr lang="fr-FR" dirty="0"/>
              <a:t>2008 : Première version de Google Chrome et du moteur </a:t>
            </a:r>
            <a:r>
              <a:rPr lang="fr-FR" dirty="0" err="1"/>
              <a:t>javascript</a:t>
            </a:r>
            <a:r>
              <a:rPr lang="fr-FR" dirty="0"/>
              <a:t> V8</a:t>
            </a:r>
          </a:p>
          <a:p>
            <a:r>
              <a:rPr lang="fr-FR" dirty="0"/>
              <a:t>2009 : Création de Node.js par Ryan Dahl sur le moteur </a:t>
            </a:r>
            <a:r>
              <a:rPr lang="fr-FR" dirty="0" err="1"/>
              <a:t>javascript</a:t>
            </a:r>
            <a:r>
              <a:rPr lang="fr-FR" dirty="0"/>
              <a:t> V8</a:t>
            </a:r>
          </a:p>
          <a:p>
            <a:pPr lvl="1">
              <a:buFont typeface="Wingdings" charset="2"/>
              <a:buChar char="Ø"/>
            </a:pPr>
            <a:endParaRPr lang="fr-FR" dirty="0"/>
          </a:p>
          <a:p>
            <a:pPr lvl="1"/>
            <a:endParaRPr lang="fr-FR" dirty="0" smtClean="0"/>
          </a:p>
          <a:p>
            <a:pPr lvl="1">
              <a:buFont typeface="Wingdings" charset="2"/>
              <a:buChar char="Ø"/>
            </a:pPr>
            <a:endParaRPr lang="fr-FR" dirty="0" smtClean="0"/>
          </a:p>
          <a:p>
            <a:pPr lvl="1">
              <a:buFont typeface="Wingdings" charset="2"/>
              <a:buChar char="Ø"/>
            </a:pPr>
            <a:endParaRPr lang="fr-FR" dirty="0" smtClean="0"/>
          </a:p>
          <a:p>
            <a:pPr lvl="1">
              <a:buFont typeface="Wingdings" charset="2"/>
              <a:buChar char="Ø"/>
            </a:pPr>
            <a:endParaRPr lang="fr-FR" dirty="0"/>
          </a:p>
          <a:p>
            <a:pPr lvl="1">
              <a:buFont typeface="Wingdings" charset="2"/>
              <a:buChar char="Ø"/>
            </a:pPr>
            <a:endParaRPr lang="fr-FR" dirty="0" smtClean="0"/>
          </a:p>
          <a:p>
            <a:pPr lvl="1">
              <a:buFont typeface="Wingdings" charset="2"/>
              <a:buChar char="Ø"/>
            </a:pPr>
            <a:endParaRPr lang="fr-FR" dirty="0" smtClean="0"/>
          </a:p>
          <a:p>
            <a:pPr lvl="1">
              <a:buFont typeface="Wingdings" charset="2"/>
              <a:buChar char="Ø"/>
            </a:pPr>
            <a:endParaRPr lang="fr-FR" dirty="0"/>
          </a:p>
          <a:p>
            <a:endParaRPr lang="fr-FR" b="1" dirty="0"/>
          </a:p>
          <a:p>
            <a:pPr lvl="1">
              <a:buFont typeface="Wingdings" charset="2"/>
              <a:buChar char="Ø"/>
            </a:pPr>
            <a:endParaRPr lang="fr-FR" dirty="0"/>
          </a:p>
        </p:txBody>
      </p:sp>
      <p:pic>
        <p:nvPicPr>
          <p:cNvPr id="9" name="historiqueJavascript.png"/>
          <p:cNvPicPr>
            <a:picLocks noChangeAspect="1"/>
          </p:cNvPicPr>
          <p:nvPr/>
        </p:nvPicPr>
        <p:blipFill>
          <a:blip r:embed="rId2">
            <a:extLst/>
          </a:blip>
          <a:stretch>
            <a:fillRect/>
          </a:stretch>
        </p:blipFill>
        <p:spPr>
          <a:xfrm>
            <a:off x="2997959" y="3438782"/>
            <a:ext cx="4610846" cy="2668730"/>
          </a:xfrm>
          <a:prstGeom prst="rect">
            <a:avLst/>
          </a:prstGeom>
          <a:ln w="12700">
            <a:miter lim="400000"/>
          </a:ln>
        </p:spPr>
      </p:pic>
      <p:sp>
        <p:nvSpPr>
          <p:cNvPr id="6" name="Titre 5"/>
          <p:cNvSpPr>
            <a:spLocks noGrp="1"/>
          </p:cNvSpPr>
          <p:nvPr>
            <p:ph type="title"/>
          </p:nvPr>
        </p:nvSpPr>
        <p:spPr/>
        <p:txBody>
          <a:bodyPr/>
          <a:lstStyle/>
          <a:p>
            <a:r>
              <a:rPr lang="fr-FR" b="1" dirty="0" smtClean="0">
                <a:solidFill>
                  <a:schemeClr val="accent5">
                    <a:lumMod val="50000"/>
                  </a:schemeClr>
                </a:solidFill>
              </a:rPr>
              <a:t>Node.js / Historique </a:t>
            </a:r>
            <a:endParaRPr lang="fr-FR" dirty="0"/>
          </a:p>
        </p:txBody>
      </p:sp>
    </p:spTree>
    <p:extLst>
      <p:ext uri="{BB962C8B-B14F-4D97-AF65-F5344CB8AC3E}">
        <p14:creationId xmlns:p14="http://schemas.microsoft.com/office/powerpoint/2010/main" val="53579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algn="just"/>
            <a:r>
              <a:rPr lang="fr-FR" dirty="0"/>
              <a:t>Le JavaScript est un langage de programmation interprété, c'est-à-dire qu'il a besoin d'un interpréteur pour pouvoir être exécuté.</a:t>
            </a:r>
          </a:p>
          <a:p>
            <a:pPr algn="just"/>
            <a:r>
              <a:rPr lang="fr-FR" dirty="0"/>
              <a:t>Node.js® </a:t>
            </a:r>
            <a:r>
              <a:rPr lang="fr-FR" dirty="0" err="1"/>
              <a:t>is</a:t>
            </a:r>
            <a:r>
              <a:rPr lang="fr-FR" dirty="0"/>
              <a:t> a JavaScript </a:t>
            </a:r>
            <a:r>
              <a:rPr lang="fr-FR" dirty="0" err="1"/>
              <a:t>runtime</a:t>
            </a:r>
            <a:r>
              <a:rPr lang="fr-FR" dirty="0"/>
              <a:t> </a:t>
            </a:r>
            <a:r>
              <a:rPr lang="fr-FR" dirty="0" err="1"/>
              <a:t>built</a:t>
            </a:r>
            <a:r>
              <a:rPr lang="fr-FR" dirty="0"/>
              <a:t> on </a:t>
            </a:r>
            <a:r>
              <a:rPr lang="fr-FR" dirty="0" err="1"/>
              <a:t>Chrome's</a:t>
            </a:r>
            <a:r>
              <a:rPr lang="fr-FR" dirty="0"/>
              <a:t> V8 JavaScript </a:t>
            </a:r>
            <a:r>
              <a:rPr lang="fr-FR" dirty="0" err="1"/>
              <a:t>engine</a:t>
            </a:r>
            <a:r>
              <a:rPr lang="fr-FR" dirty="0"/>
              <a:t>. Node.js uses an </a:t>
            </a:r>
            <a:r>
              <a:rPr lang="fr-FR" dirty="0" err="1"/>
              <a:t>event-driven</a:t>
            </a:r>
            <a:r>
              <a:rPr lang="fr-FR" dirty="0"/>
              <a:t>, non-</a:t>
            </a:r>
            <a:r>
              <a:rPr lang="fr-FR" dirty="0" err="1"/>
              <a:t>blocking</a:t>
            </a:r>
            <a:r>
              <a:rPr lang="fr-FR" dirty="0"/>
              <a:t> I/O model </a:t>
            </a:r>
            <a:r>
              <a:rPr lang="fr-FR" dirty="0" err="1"/>
              <a:t>that</a:t>
            </a:r>
            <a:r>
              <a:rPr lang="fr-FR" dirty="0"/>
              <a:t> </a:t>
            </a:r>
            <a:r>
              <a:rPr lang="fr-FR" dirty="0" err="1"/>
              <a:t>makes</a:t>
            </a:r>
            <a:r>
              <a:rPr lang="fr-FR" dirty="0"/>
              <a:t> </a:t>
            </a:r>
            <a:r>
              <a:rPr lang="fr-FR" dirty="0" err="1"/>
              <a:t>it</a:t>
            </a:r>
            <a:r>
              <a:rPr lang="fr-FR" dirty="0"/>
              <a:t> </a:t>
            </a:r>
            <a:r>
              <a:rPr lang="fr-FR" dirty="0" err="1"/>
              <a:t>lightweight</a:t>
            </a:r>
            <a:r>
              <a:rPr lang="fr-FR" dirty="0"/>
              <a:t> and efficient. Node.js' package </a:t>
            </a:r>
            <a:r>
              <a:rPr lang="fr-FR" dirty="0" err="1"/>
              <a:t>ecosystem</a:t>
            </a:r>
            <a:r>
              <a:rPr lang="fr-FR" dirty="0"/>
              <a:t>, </a:t>
            </a:r>
            <a:r>
              <a:rPr lang="fr-FR" dirty="0" err="1"/>
              <a:t>npm</a:t>
            </a:r>
            <a:r>
              <a:rPr lang="fr-FR" dirty="0"/>
              <a:t>, </a:t>
            </a:r>
            <a:r>
              <a:rPr lang="fr-FR" dirty="0" err="1"/>
              <a:t>is</a:t>
            </a:r>
            <a:r>
              <a:rPr lang="fr-FR" dirty="0"/>
              <a:t> the </a:t>
            </a:r>
            <a:r>
              <a:rPr lang="fr-FR" dirty="0" err="1"/>
              <a:t>largest</a:t>
            </a:r>
            <a:r>
              <a:rPr lang="fr-FR" dirty="0"/>
              <a:t> </a:t>
            </a:r>
            <a:r>
              <a:rPr lang="fr-FR" dirty="0" err="1"/>
              <a:t>ecosystem</a:t>
            </a:r>
            <a:r>
              <a:rPr lang="fr-FR" dirty="0"/>
              <a:t> of open source </a:t>
            </a:r>
            <a:r>
              <a:rPr lang="fr-FR" dirty="0" err="1"/>
              <a:t>libraries</a:t>
            </a:r>
            <a:r>
              <a:rPr lang="fr-FR" dirty="0"/>
              <a:t> in the world.</a:t>
            </a:r>
          </a:p>
          <a:p>
            <a:pPr algn="just"/>
            <a:r>
              <a:rPr lang="fr-FR" dirty="0"/>
              <a:t>Node.js est une plateforme logicielle libre et évènementielle en </a:t>
            </a:r>
            <a:r>
              <a:rPr lang="fr-FR" dirty="0" err="1"/>
              <a:t>javascript</a:t>
            </a:r>
            <a:r>
              <a:rPr lang="fr-FR" dirty="0"/>
              <a:t> orientée vers les applications réseaux qui doivent pouvoir monter en charge.</a:t>
            </a:r>
          </a:p>
          <a:p>
            <a:pPr algn="just"/>
            <a:r>
              <a:rPr lang="fr-FR" dirty="0"/>
              <a:t>Node.js nous permet d'utiliser le langage JavaScript sur le serveur... Il nous permet donc de faire du JavaScript en dehors du navigateur !</a:t>
            </a:r>
          </a:p>
          <a:p>
            <a:pPr algn="just"/>
            <a:r>
              <a:rPr lang="fr-FR" dirty="0"/>
              <a:t>Node.js n'est pas un </a:t>
            </a:r>
            <a:r>
              <a:rPr lang="fr-FR" dirty="0" err="1"/>
              <a:t>framework</a:t>
            </a:r>
            <a:r>
              <a:rPr lang="fr-FR" dirty="0"/>
              <a:t>. Node.js est un environnement très bas niveau. </a:t>
            </a:r>
          </a:p>
          <a:p>
            <a:pPr lvl="1" algn="just">
              <a:buFont typeface="Wingdings" charset="2"/>
              <a:buChar char="Ø"/>
            </a:pPr>
            <a:endParaRPr lang="fr-FR" dirty="0"/>
          </a:p>
          <a:p>
            <a:pPr lvl="1" algn="just"/>
            <a:endParaRPr lang="fr-FR" dirty="0" smtClean="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sp>
        <p:nvSpPr>
          <p:cNvPr id="9" name="Titre 5"/>
          <p:cNvSpPr>
            <a:spLocks noGrp="1"/>
          </p:cNvSpPr>
          <p:nvPr>
            <p:ph type="title"/>
          </p:nvPr>
        </p:nvSpPr>
        <p:spPr>
          <a:xfrm>
            <a:off x="239350" y="0"/>
            <a:ext cx="11809313" cy="692696"/>
          </a:xfrm>
        </p:spPr>
        <p:txBody>
          <a:bodyPr/>
          <a:lstStyle/>
          <a:p>
            <a:r>
              <a:rPr lang="fr-FR" b="1" dirty="0" smtClean="0">
                <a:solidFill>
                  <a:schemeClr val="accent5">
                    <a:lumMod val="50000"/>
                  </a:schemeClr>
                </a:solidFill>
              </a:rPr>
              <a:t>Node.js / Présentation</a:t>
            </a:r>
            <a:endParaRPr lang="fr-FR" dirty="0"/>
          </a:p>
        </p:txBody>
      </p:sp>
    </p:spTree>
    <p:extLst>
      <p:ext uri="{BB962C8B-B14F-4D97-AF65-F5344CB8AC3E}">
        <p14:creationId xmlns:p14="http://schemas.microsoft.com/office/powerpoint/2010/main" val="7785167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efore_Node.png"/>
          <p:cNvPicPr>
            <a:picLocks noGrp="1" noChangeAspect="1"/>
          </p:cNvPicPr>
          <p:nvPr>
            <p:ph idx="1"/>
          </p:nvPr>
        </p:nvPicPr>
        <p:blipFill>
          <a:blip r:embed="rId2">
            <a:extLst/>
          </a:blip>
          <a:stretch>
            <a:fillRect/>
          </a:stretch>
        </p:blipFill>
        <p:spPr>
          <a:xfrm>
            <a:off x="239713" y="989720"/>
            <a:ext cx="11809412" cy="5029372"/>
          </a:xfrm>
          <a:prstGeom prst="rect">
            <a:avLst/>
          </a:prstGeom>
          <a:ln w="12700">
            <a:miter lim="400000"/>
          </a:ln>
        </p:spPr>
      </p:pic>
      <p:sp>
        <p:nvSpPr>
          <p:cNvPr id="9" name="Titre 5"/>
          <p:cNvSpPr>
            <a:spLocks noGrp="1"/>
          </p:cNvSpPr>
          <p:nvPr>
            <p:ph type="title"/>
          </p:nvPr>
        </p:nvSpPr>
        <p:spPr/>
        <p:txBody>
          <a:bodyPr/>
          <a:lstStyle/>
          <a:p>
            <a:r>
              <a:rPr lang="fr-FR" b="1" dirty="0" smtClean="0">
                <a:solidFill>
                  <a:schemeClr val="accent5">
                    <a:lumMod val="50000"/>
                  </a:schemeClr>
                </a:solidFill>
              </a:rPr>
              <a:t>Node.js / Présentation</a:t>
            </a:r>
            <a:endParaRPr lang="fr-FR" dirty="0"/>
          </a:p>
        </p:txBody>
      </p:sp>
    </p:spTree>
    <p:extLst>
      <p:ext uri="{BB962C8B-B14F-4D97-AF65-F5344CB8AC3E}">
        <p14:creationId xmlns:p14="http://schemas.microsoft.com/office/powerpoint/2010/main" val="13866996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Node_Server.png"/>
          <p:cNvPicPr>
            <a:picLocks noChangeAspect="1"/>
          </p:cNvPicPr>
          <p:nvPr/>
        </p:nvPicPr>
        <p:blipFill>
          <a:blip r:embed="rId2">
            <a:extLst/>
          </a:blip>
          <a:stretch>
            <a:fillRect/>
          </a:stretch>
        </p:blipFill>
        <p:spPr>
          <a:xfrm>
            <a:off x="1117601" y="1433480"/>
            <a:ext cx="9855200" cy="3940415"/>
          </a:xfrm>
          <a:prstGeom prst="rect">
            <a:avLst/>
          </a:prstGeom>
          <a:ln w="12700">
            <a:miter lim="400000"/>
          </a:ln>
        </p:spPr>
      </p:pic>
      <p:sp>
        <p:nvSpPr>
          <p:cNvPr id="9" name="Titre 5"/>
          <p:cNvSpPr>
            <a:spLocks noGrp="1"/>
          </p:cNvSpPr>
          <p:nvPr>
            <p:ph type="title"/>
          </p:nvPr>
        </p:nvSpPr>
        <p:spPr>
          <a:xfrm>
            <a:off x="239350" y="0"/>
            <a:ext cx="11809313" cy="692696"/>
          </a:xfrm>
        </p:spPr>
        <p:txBody>
          <a:bodyPr/>
          <a:lstStyle/>
          <a:p>
            <a:r>
              <a:rPr lang="fr-FR" b="1" dirty="0" smtClean="0">
                <a:solidFill>
                  <a:schemeClr val="accent5">
                    <a:lumMod val="50000"/>
                  </a:schemeClr>
                </a:solidFill>
              </a:rPr>
              <a:t>Node.js / Présentation</a:t>
            </a:r>
            <a:endParaRPr lang="fr-FR" dirty="0"/>
          </a:p>
        </p:txBody>
      </p:sp>
    </p:spTree>
    <p:extLst>
      <p:ext uri="{BB962C8B-B14F-4D97-AF65-F5344CB8AC3E}">
        <p14:creationId xmlns:p14="http://schemas.microsoft.com/office/powerpoint/2010/main" val="18118435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enchmark_request.png"/>
          <p:cNvPicPr>
            <a:picLocks noChangeAspect="1"/>
          </p:cNvPicPr>
          <p:nvPr/>
        </p:nvPicPr>
        <p:blipFill>
          <a:blip r:embed="rId2">
            <a:extLst/>
          </a:blip>
          <a:stretch>
            <a:fillRect/>
          </a:stretch>
        </p:blipFill>
        <p:spPr>
          <a:xfrm>
            <a:off x="1734665" y="1150833"/>
            <a:ext cx="7725021" cy="4828139"/>
          </a:xfrm>
          <a:prstGeom prst="rect">
            <a:avLst/>
          </a:prstGeom>
          <a:ln w="12700">
            <a:miter lim="400000"/>
          </a:ln>
        </p:spPr>
      </p:pic>
      <p:sp>
        <p:nvSpPr>
          <p:cNvPr id="10" name="Titre 5"/>
          <p:cNvSpPr>
            <a:spLocks noGrp="1"/>
          </p:cNvSpPr>
          <p:nvPr>
            <p:ph type="title"/>
          </p:nvPr>
        </p:nvSpPr>
        <p:spPr>
          <a:xfrm>
            <a:off x="239350" y="0"/>
            <a:ext cx="11809313" cy="692696"/>
          </a:xfrm>
        </p:spPr>
        <p:txBody>
          <a:bodyPr/>
          <a:lstStyle/>
          <a:p>
            <a:r>
              <a:rPr lang="fr-FR" b="1" dirty="0" smtClean="0">
                <a:solidFill>
                  <a:schemeClr val="accent5">
                    <a:lumMod val="50000"/>
                  </a:schemeClr>
                </a:solidFill>
              </a:rPr>
              <a:t>Node.js / Benchmark</a:t>
            </a:r>
            <a:endParaRPr lang="fr-FR" dirty="0"/>
          </a:p>
        </p:txBody>
      </p:sp>
    </p:spTree>
    <p:extLst>
      <p:ext uri="{BB962C8B-B14F-4D97-AF65-F5344CB8AC3E}">
        <p14:creationId xmlns:p14="http://schemas.microsoft.com/office/powerpoint/2010/main" val="19247412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nodejs-vs-php-performance-cpu-tasks.png"/>
          <p:cNvPicPr>
            <a:picLocks noChangeAspect="1"/>
          </p:cNvPicPr>
          <p:nvPr/>
        </p:nvPicPr>
        <p:blipFill>
          <a:blip r:embed="rId2">
            <a:extLst/>
          </a:blip>
          <a:stretch>
            <a:fillRect/>
          </a:stretch>
        </p:blipFill>
        <p:spPr>
          <a:xfrm>
            <a:off x="1576490" y="1194536"/>
            <a:ext cx="8100912" cy="4664537"/>
          </a:xfrm>
          <a:prstGeom prst="rect">
            <a:avLst/>
          </a:prstGeom>
          <a:ln w="12700">
            <a:miter lim="400000"/>
          </a:ln>
        </p:spPr>
      </p:pic>
      <p:sp>
        <p:nvSpPr>
          <p:cNvPr id="9" name="Titre 5"/>
          <p:cNvSpPr>
            <a:spLocks noGrp="1"/>
          </p:cNvSpPr>
          <p:nvPr>
            <p:ph type="title"/>
          </p:nvPr>
        </p:nvSpPr>
        <p:spPr>
          <a:xfrm>
            <a:off x="239350" y="0"/>
            <a:ext cx="11809313" cy="692696"/>
          </a:xfrm>
        </p:spPr>
        <p:txBody>
          <a:bodyPr/>
          <a:lstStyle/>
          <a:p>
            <a:r>
              <a:rPr lang="fr-FR" b="1" dirty="0" smtClean="0">
                <a:solidFill>
                  <a:schemeClr val="accent5">
                    <a:lumMod val="50000"/>
                  </a:schemeClr>
                </a:solidFill>
              </a:rPr>
              <a:t>Node.js / Benchmark</a:t>
            </a:r>
            <a:endParaRPr lang="fr-FR" dirty="0"/>
          </a:p>
        </p:txBody>
      </p:sp>
    </p:spTree>
    <p:extLst>
      <p:ext uri="{BB962C8B-B14F-4D97-AF65-F5344CB8AC3E}">
        <p14:creationId xmlns:p14="http://schemas.microsoft.com/office/powerpoint/2010/main" val="753829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r>
              <a:rPr lang="fr-FR" dirty="0"/>
              <a:t>Moteur de rendu V8 </a:t>
            </a:r>
          </a:p>
          <a:p>
            <a:pPr marL="1026900" lvl="2" indent="-342900">
              <a:buClr>
                <a:srgbClr val="929292"/>
              </a:buClr>
              <a:buSzPct val="80000"/>
              <a:buFont typeface="Wingdings" charset="2"/>
              <a:buChar char="Ø"/>
            </a:pPr>
            <a:r>
              <a:rPr lang="fr-FR" dirty="0"/>
              <a:t>moteur JavaScript libre et open source développé par Google au Danemark</a:t>
            </a:r>
          </a:p>
          <a:p>
            <a:pPr marL="1026900" lvl="2" indent="-342900">
              <a:buClr>
                <a:srgbClr val="929292"/>
              </a:buClr>
              <a:buSzPct val="80000"/>
              <a:buFont typeface="Wingdings" charset="2"/>
              <a:buChar char="Ø"/>
            </a:pPr>
            <a:r>
              <a:rPr lang="fr-FR" dirty="0"/>
              <a:t>Utilisé sur Google Chrome et </a:t>
            </a:r>
            <a:r>
              <a:rPr lang="fr-FR" dirty="0" err="1"/>
              <a:t>Chromium</a:t>
            </a:r>
            <a:endParaRPr lang="fr-FR" dirty="0"/>
          </a:p>
          <a:p>
            <a:pPr marL="1026900" lvl="2" indent="-342900">
              <a:buClr>
                <a:srgbClr val="929292"/>
              </a:buClr>
              <a:buSzPct val="80000"/>
              <a:buFont typeface="Wingdings" charset="2"/>
              <a:buChar char="Ø"/>
            </a:pPr>
            <a:r>
              <a:rPr lang="fr-FR" dirty="0"/>
              <a:t>compilation JIT (Just In Time) =&gt; transforme le JavaScript très rapidement en code machine et l'optimise même grâce à des procédés complexes (code </a:t>
            </a:r>
            <a:r>
              <a:rPr lang="fr-FR" dirty="0" err="1"/>
              <a:t>inlining</a:t>
            </a:r>
            <a:r>
              <a:rPr lang="fr-FR" dirty="0"/>
              <a:t>, copy </a:t>
            </a:r>
            <a:r>
              <a:rPr lang="fr-FR" dirty="0" err="1"/>
              <a:t>elision</a:t>
            </a:r>
            <a:r>
              <a:rPr lang="fr-FR" dirty="0"/>
              <a:t>,….)</a:t>
            </a:r>
          </a:p>
          <a:p>
            <a:r>
              <a:rPr lang="fr-FR" dirty="0" smtClean="0"/>
              <a:t>Langage </a:t>
            </a:r>
            <a:r>
              <a:rPr lang="fr-FR" dirty="0"/>
              <a:t>JavaScript</a:t>
            </a:r>
          </a:p>
          <a:p>
            <a:pPr marL="1026900" lvl="2" indent="-342900">
              <a:buClr>
                <a:schemeClr val="accent2">
                  <a:lumOff val="28000"/>
                </a:schemeClr>
              </a:buClr>
              <a:buSzPct val="80000"/>
              <a:buFont typeface="Wingdings" charset="2"/>
              <a:buChar char="Ø"/>
            </a:pPr>
            <a:r>
              <a:rPr lang="fr-FR" dirty="0" smtClean="0"/>
              <a:t>est un langage basé sur les évènements</a:t>
            </a:r>
          </a:p>
          <a:p>
            <a:pPr marL="1026900" lvl="2" indent="-342900">
              <a:buClr>
                <a:schemeClr val="accent2">
                  <a:lumOff val="28000"/>
                </a:schemeClr>
              </a:buClr>
              <a:buSzPct val="80000"/>
              <a:buFont typeface="Wingdings" charset="2"/>
              <a:buChar char="Ø"/>
            </a:pPr>
            <a:r>
              <a:rPr lang="fr-FR" dirty="0" smtClean="0"/>
              <a:t>Permet </a:t>
            </a:r>
            <a:r>
              <a:rPr lang="fr-FR" dirty="0"/>
              <a:t>une architecture de code non bloquante</a:t>
            </a:r>
          </a:p>
          <a:p>
            <a:pPr lvl="1">
              <a:buFont typeface="Wingdings" charset="2"/>
              <a:buChar char="Ø"/>
            </a:pPr>
            <a:endParaRPr lang="fr-FR" dirty="0"/>
          </a:p>
          <a:p>
            <a:pPr lvl="1"/>
            <a:endParaRPr lang="fr-FR" dirty="0" smtClean="0"/>
          </a:p>
          <a:p>
            <a:pPr lvl="1">
              <a:buFont typeface="Wingdings" charset="2"/>
              <a:buChar char="Ø"/>
            </a:pPr>
            <a:endParaRPr lang="fr-FR" dirty="0" smtClean="0"/>
          </a:p>
          <a:p>
            <a:pPr lvl="1">
              <a:buFont typeface="Wingdings" charset="2"/>
              <a:buChar char="Ø"/>
            </a:pPr>
            <a:endParaRPr lang="fr-FR" dirty="0" smtClean="0"/>
          </a:p>
          <a:p>
            <a:pPr lvl="1">
              <a:buFont typeface="Wingdings" charset="2"/>
              <a:buChar char="Ø"/>
            </a:pPr>
            <a:endParaRPr lang="fr-FR" dirty="0"/>
          </a:p>
          <a:p>
            <a:pPr lvl="1">
              <a:buFont typeface="Wingdings" charset="2"/>
              <a:buChar char="Ø"/>
            </a:pPr>
            <a:endParaRPr lang="fr-FR" dirty="0" smtClean="0"/>
          </a:p>
          <a:p>
            <a:pPr lvl="1">
              <a:buFont typeface="Wingdings" charset="2"/>
              <a:buChar char="Ø"/>
            </a:pPr>
            <a:endParaRPr lang="fr-FR" dirty="0" smtClean="0"/>
          </a:p>
          <a:p>
            <a:pPr lvl="1">
              <a:buFont typeface="Wingdings" charset="2"/>
              <a:buChar char="Ø"/>
            </a:pPr>
            <a:endParaRPr lang="fr-FR" dirty="0"/>
          </a:p>
          <a:p>
            <a:endParaRPr lang="fr-FR" b="1" dirty="0"/>
          </a:p>
          <a:p>
            <a:pPr lvl="1">
              <a:buFont typeface="Wingdings" charset="2"/>
              <a:buChar char="Ø"/>
            </a:pPr>
            <a:endParaRPr lang="fr-FR" dirty="0"/>
          </a:p>
        </p:txBody>
      </p:sp>
      <p:sp>
        <p:nvSpPr>
          <p:cNvPr id="9" name="Titre 5"/>
          <p:cNvSpPr>
            <a:spLocks noGrp="1"/>
          </p:cNvSpPr>
          <p:nvPr>
            <p:ph type="title"/>
          </p:nvPr>
        </p:nvSpPr>
        <p:spPr/>
        <p:txBody>
          <a:bodyPr/>
          <a:lstStyle/>
          <a:p>
            <a:r>
              <a:rPr lang="fr-FR" b="1" dirty="0" smtClean="0">
                <a:solidFill>
                  <a:schemeClr val="accent5">
                    <a:lumMod val="50000"/>
                  </a:schemeClr>
                </a:solidFill>
              </a:rPr>
              <a:t>Node.js / Pourquoi ?</a:t>
            </a:r>
            <a:endParaRPr lang="fr-FR" dirty="0"/>
          </a:p>
        </p:txBody>
      </p:sp>
    </p:spTree>
    <p:extLst>
      <p:ext uri="{BB962C8B-B14F-4D97-AF65-F5344CB8AC3E}">
        <p14:creationId xmlns:p14="http://schemas.microsoft.com/office/powerpoint/2010/main" val="5490732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r>
              <a:rPr lang="fr-FR" dirty="0" smtClean="0"/>
              <a:t>Bloquant</a:t>
            </a:r>
            <a:endParaRPr lang="fr-FR" dirty="0"/>
          </a:p>
          <a:p>
            <a:endParaRPr lang="fr-FR" dirty="0" smtClean="0"/>
          </a:p>
          <a:p>
            <a:endParaRPr lang="fr-FR" dirty="0"/>
          </a:p>
          <a:p>
            <a:endParaRPr lang="fr-FR" dirty="0" smtClean="0"/>
          </a:p>
          <a:p>
            <a:r>
              <a:rPr lang="fr-FR" dirty="0" smtClean="0"/>
              <a:t>Non bloquant</a:t>
            </a:r>
            <a:endParaRPr lang="fr-FR" dirty="0"/>
          </a:p>
          <a:p>
            <a:pPr lvl="1">
              <a:buFont typeface="Wingdings" charset="2"/>
              <a:buChar char="Ø"/>
            </a:pPr>
            <a:endParaRPr lang="fr-FR" dirty="0"/>
          </a:p>
          <a:p>
            <a:pPr lvl="1"/>
            <a:endParaRPr lang="fr-FR" dirty="0" smtClean="0"/>
          </a:p>
          <a:p>
            <a:pPr lvl="1">
              <a:buFont typeface="Wingdings" charset="2"/>
              <a:buChar char="Ø"/>
            </a:pPr>
            <a:endParaRPr lang="fr-FR" dirty="0" smtClean="0"/>
          </a:p>
          <a:p>
            <a:pPr lvl="1">
              <a:buFont typeface="Wingdings" charset="2"/>
              <a:buChar char="Ø"/>
            </a:pPr>
            <a:endParaRPr lang="fr-FR" dirty="0" smtClean="0"/>
          </a:p>
          <a:p>
            <a:pPr lvl="1">
              <a:buFont typeface="Wingdings" charset="2"/>
              <a:buChar char="Ø"/>
            </a:pPr>
            <a:endParaRPr lang="fr-FR" dirty="0"/>
          </a:p>
          <a:p>
            <a:pPr lvl="1">
              <a:buFont typeface="Wingdings" charset="2"/>
              <a:buChar char="Ø"/>
            </a:pPr>
            <a:endParaRPr lang="fr-FR" dirty="0" smtClean="0"/>
          </a:p>
          <a:p>
            <a:pPr lvl="1">
              <a:buFont typeface="Wingdings" charset="2"/>
              <a:buChar char="Ø"/>
            </a:pPr>
            <a:endParaRPr lang="fr-FR" dirty="0" smtClean="0"/>
          </a:p>
          <a:p>
            <a:pPr lvl="1">
              <a:buFont typeface="Wingdings" charset="2"/>
              <a:buChar char="Ø"/>
            </a:pPr>
            <a:endParaRPr lang="fr-FR" dirty="0"/>
          </a:p>
          <a:p>
            <a:endParaRPr lang="fr-FR" b="1" dirty="0"/>
          </a:p>
          <a:p>
            <a:pPr lvl="1">
              <a:buFont typeface="Wingdings" charset="2"/>
              <a:buChar char="Ø"/>
            </a:pPr>
            <a:endParaRPr lang="fr-FR" dirty="0"/>
          </a:p>
        </p:txBody>
      </p:sp>
      <p:pic>
        <p:nvPicPr>
          <p:cNvPr id="7" name="Capture d’écran 2016-03-07 à 08.28.29.png"/>
          <p:cNvPicPr>
            <a:picLocks noChangeAspect="1"/>
          </p:cNvPicPr>
          <p:nvPr/>
        </p:nvPicPr>
        <p:blipFill>
          <a:blip r:embed="rId3">
            <a:extLst/>
          </a:blip>
          <a:stretch>
            <a:fillRect/>
          </a:stretch>
        </p:blipFill>
        <p:spPr>
          <a:xfrm>
            <a:off x="1273809" y="1469302"/>
            <a:ext cx="8797447" cy="873228"/>
          </a:xfrm>
          <a:prstGeom prst="rect">
            <a:avLst/>
          </a:prstGeom>
          <a:ln w="12700">
            <a:miter lim="400000"/>
          </a:ln>
        </p:spPr>
      </p:pic>
      <p:pic>
        <p:nvPicPr>
          <p:cNvPr id="9" name="Capture d’écran 2016-03-07 à 08.28.45.png"/>
          <p:cNvPicPr>
            <a:picLocks noChangeAspect="1"/>
          </p:cNvPicPr>
          <p:nvPr/>
        </p:nvPicPr>
        <p:blipFill>
          <a:blip r:embed="rId4">
            <a:extLst/>
          </a:blip>
          <a:stretch>
            <a:fillRect/>
          </a:stretch>
        </p:blipFill>
        <p:spPr>
          <a:xfrm>
            <a:off x="1306834" y="3358253"/>
            <a:ext cx="8786194" cy="957303"/>
          </a:xfrm>
          <a:prstGeom prst="rect">
            <a:avLst/>
          </a:prstGeom>
          <a:ln w="12700">
            <a:miter lim="400000"/>
          </a:ln>
        </p:spPr>
      </p:pic>
      <p:sp>
        <p:nvSpPr>
          <p:cNvPr id="10" name="Titre 5"/>
          <p:cNvSpPr>
            <a:spLocks noGrp="1"/>
          </p:cNvSpPr>
          <p:nvPr>
            <p:ph type="title"/>
          </p:nvPr>
        </p:nvSpPr>
        <p:spPr>
          <a:xfrm>
            <a:off x="239350" y="0"/>
            <a:ext cx="11809313" cy="692696"/>
          </a:xfrm>
        </p:spPr>
        <p:txBody>
          <a:bodyPr/>
          <a:lstStyle/>
          <a:p>
            <a:r>
              <a:rPr lang="fr-FR" b="1" dirty="0" smtClean="0">
                <a:solidFill>
                  <a:schemeClr val="accent5">
                    <a:lumMod val="50000"/>
                  </a:schemeClr>
                </a:solidFill>
              </a:rPr>
              <a:t>Node.js / Bloquant vs non bloquant</a:t>
            </a:r>
            <a:endParaRPr lang="fr-FR" dirty="0"/>
          </a:p>
        </p:txBody>
      </p:sp>
    </p:spTree>
    <p:extLst>
      <p:ext uri="{BB962C8B-B14F-4D97-AF65-F5344CB8AC3E}">
        <p14:creationId xmlns:p14="http://schemas.microsoft.com/office/powerpoint/2010/main" val="11493972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non_bloquant.png"/>
          <p:cNvPicPr>
            <a:picLocks noChangeAspect="1"/>
          </p:cNvPicPr>
          <p:nvPr/>
        </p:nvPicPr>
        <p:blipFill>
          <a:blip r:embed="rId3">
            <a:extLst/>
          </a:blip>
          <a:stretch>
            <a:fillRect/>
          </a:stretch>
        </p:blipFill>
        <p:spPr>
          <a:xfrm>
            <a:off x="2326532" y="1214893"/>
            <a:ext cx="6565142" cy="5076141"/>
          </a:xfrm>
          <a:prstGeom prst="rect">
            <a:avLst/>
          </a:prstGeom>
          <a:ln w="12700">
            <a:miter lim="400000"/>
          </a:ln>
        </p:spPr>
      </p:pic>
      <p:sp>
        <p:nvSpPr>
          <p:cNvPr id="9" name="Titre 5"/>
          <p:cNvSpPr>
            <a:spLocks noGrp="1"/>
          </p:cNvSpPr>
          <p:nvPr>
            <p:ph type="title"/>
          </p:nvPr>
        </p:nvSpPr>
        <p:spPr>
          <a:xfrm>
            <a:off x="239350" y="0"/>
            <a:ext cx="11809313" cy="692696"/>
          </a:xfrm>
        </p:spPr>
        <p:txBody>
          <a:bodyPr/>
          <a:lstStyle/>
          <a:p>
            <a:r>
              <a:rPr lang="fr-FR" b="1" dirty="0" smtClean="0">
                <a:solidFill>
                  <a:schemeClr val="accent5">
                    <a:lumMod val="50000"/>
                  </a:schemeClr>
                </a:solidFill>
              </a:rPr>
              <a:t>Node.js / Bloquant vs non bloquant</a:t>
            </a:r>
            <a:endParaRPr lang="fr-FR" dirty="0"/>
          </a:p>
        </p:txBody>
      </p:sp>
    </p:spTree>
    <p:extLst>
      <p:ext uri="{BB962C8B-B14F-4D97-AF65-F5344CB8AC3E}">
        <p14:creationId xmlns:p14="http://schemas.microsoft.com/office/powerpoint/2010/main" val="82446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iterate>
                                    <p:tmAbs val="0"/>
                                  </p:iterate>
                                  <p:childTnLst>
                                    <p:set>
                                      <p:cBhvr>
                                        <p:cTn id="6"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loquantvsNonBloquant.png"/>
          <p:cNvPicPr>
            <a:picLocks noChangeAspect="1"/>
          </p:cNvPicPr>
          <p:nvPr/>
        </p:nvPicPr>
        <p:blipFill>
          <a:blip r:embed="rId3">
            <a:extLst/>
          </a:blip>
          <a:stretch>
            <a:fillRect/>
          </a:stretch>
        </p:blipFill>
        <p:spPr>
          <a:xfrm>
            <a:off x="595117" y="1759485"/>
            <a:ext cx="10714925" cy="3422112"/>
          </a:xfrm>
          <a:prstGeom prst="rect">
            <a:avLst/>
          </a:prstGeom>
          <a:ln w="12700">
            <a:miter lim="400000"/>
          </a:ln>
        </p:spPr>
      </p:pic>
      <p:sp>
        <p:nvSpPr>
          <p:cNvPr id="9" name="Titre 5"/>
          <p:cNvSpPr>
            <a:spLocks noGrp="1"/>
          </p:cNvSpPr>
          <p:nvPr>
            <p:ph type="title"/>
          </p:nvPr>
        </p:nvSpPr>
        <p:spPr>
          <a:xfrm>
            <a:off x="239350" y="0"/>
            <a:ext cx="11809313" cy="692696"/>
          </a:xfrm>
        </p:spPr>
        <p:txBody>
          <a:bodyPr/>
          <a:lstStyle/>
          <a:p>
            <a:r>
              <a:rPr lang="fr-FR" b="1" dirty="0" smtClean="0">
                <a:solidFill>
                  <a:schemeClr val="accent5">
                    <a:lumMod val="50000"/>
                  </a:schemeClr>
                </a:solidFill>
              </a:rPr>
              <a:t>Node.js / Bloquant vs non bloquant</a:t>
            </a:r>
            <a:endParaRPr lang="fr-FR" dirty="0"/>
          </a:p>
        </p:txBody>
      </p:sp>
    </p:spTree>
    <p:extLst>
      <p:ext uri="{BB962C8B-B14F-4D97-AF65-F5344CB8AC3E}">
        <p14:creationId xmlns:p14="http://schemas.microsoft.com/office/powerpoint/2010/main" val="52731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smtClean="0">
                <a:solidFill>
                  <a:srgbClr val="223C55"/>
                </a:solidFill>
              </a:rPr>
              <a:t>Historique et généralités du langage Javascript</a:t>
            </a:r>
          </a:p>
          <a:p>
            <a:r>
              <a:rPr lang="fr-FR" dirty="0" smtClean="0">
                <a:solidFill>
                  <a:srgbClr val="223C55"/>
                </a:solidFill>
              </a:rPr>
              <a:t>Les bases du langages ES5</a:t>
            </a:r>
          </a:p>
          <a:p>
            <a:r>
              <a:rPr lang="fr-FR" dirty="0" smtClean="0">
                <a:solidFill>
                  <a:srgbClr val="223C55"/>
                </a:solidFill>
              </a:rPr>
              <a:t>Node.js: Javascript server </a:t>
            </a:r>
            <a:r>
              <a:rPr lang="fr-FR" dirty="0" err="1" smtClean="0">
                <a:solidFill>
                  <a:srgbClr val="223C55"/>
                </a:solidFill>
              </a:rPr>
              <a:t>side</a:t>
            </a:r>
            <a:endParaRPr lang="fr-FR" dirty="0" smtClean="0">
              <a:solidFill>
                <a:srgbClr val="223C55"/>
              </a:solidFill>
            </a:endParaRPr>
          </a:p>
          <a:p>
            <a:r>
              <a:rPr lang="fr-FR" dirty="0" smtClean="0">
                <a:solidFill>
                  <a:srgbClr val="223C55"/>
                </a:solidFill>
              </a:rPr>
              <a:t>Node package manager</a:t>
            </a:r>
          </a:p>
          <a:p>
            <a:r>
              <a:rPr lang="fr-FR" dirty="0">
                <a:solidFill>
                  <a:srgbClr val="223C55"/>
                </a:solidFill>
              </a:rPr>
              <a:t>Les évolutions du langage </a:t>
            </a:r>
            <a:r>
              <a:rPr lang="fr-FR" dirty="0" smtClean="0">
                <a:solidFill>
                  <a:srgbClr val="223C55"/>
                </a:solidFill>
              </a:rPr>
              <a:t>ES6+</a:t>
            </a:r>
            <a:endParaRPr lang="fr-FR" dirty="0">
              <a:solidFill>
                <a:srgbClr val="223C55"/>
              </a:solidFill>
            </a:endParaRPr>
          </a:p>
          <a:p>
            <a:endParaRPr lang="fr-FR" dirty="0" smtClean="0">
              <a:solidFill>
                <a:srgbClr val="223C55"/>
              </a:solidFill>
            </a:endParaRPr>
          </a:p>
          <a:p>
            <a:endParaRPr lang="fr-FR" dirty="0">
              <a:solidFill>
                <a:srgbClr val="223C55"/>
              </a:solidFill>
            </a:endParaRPr>
          </a:p>
          <a:p>
            <a:pPr marL="457200" lvl="1" indent="0">
              <a:buNone/>
            </a:pPr>
            <a:endParaRPr lang="fr-FR" dirty="0"/>
          </a:p>
          <a:p>
            <a:endParaRPr lang="fr-FR" dirty="0"/>
          </a:p>
        </p:txBody>
      </p:sp>
      <p:sp>
        <p:nvSpPr>
          <p:cNvPr id="6" name="Titre 5"/>
          <p:cNvSpPr>
            <a:spLocks noGrp="1"/>
          </p:cNvSpPr>
          <p:nvPr>
            <p:ph type="title"/>
          </p:nvPr>
        </p:nvSpPr>
        <p:spPr/>
        <p:txBody>
          <a:bodyPr/>
          <a:lstStyle/>
          <a:p>
            <a:r>
              <a:rPr lang="fr-FR" b="1" dirty="0">
                <a:solidFill>
                  <a:schemeClr val="accent5">
                    <a:lumMod val="50000"/>
                  </a:schemeClr>
                </a:solidFill>
              </a:rPr>
              <a:t>Programme détaillé</a:t>
            </a:r>
            <a:endParaRPr lang="fr-FR" dirty="0"/>
          </a:p>
        </p:txBody>
      </p:sp>
    </p:spTree>
    <p:extLst>
      <p:ext uri="{BB962C8B-B14F-4D97-AF65-F5344CB8AC3E}">
        <p14:creationId xmlns:p14="http://schemas.microsoft.com/office/powerpoint/2010/main" val="7588734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r>
              <a:rPr lang="fr-FR" dirty="0"/>
              <a:t>C’est la carte d’identité d’un module avec au minimum : </a:t>
            </a:r>
          </a:p>
          <a:p>
            <a:pPr lvl="2">
              <a:buFont typeface="Wingdings" charset="2"/>
              <a:buChar char="Ø"/>
            </a:pPr>
            <a:r>
              <a:rPr lang="fr-FR" dirty="0"/>
              <a:t>Name : Nom du module </a:t>
            </a:r>
          </a:p>
          <a:p>
            <a:pPr lvl="2">
              <a:buFont typeface="Wingdings" charset="2"/>
              <a:buChar char="Ø"/>
            </a:pPr>
            <a:r>
              <a:rPr lang="fr-FR" dirty="0"/>
              <a:t>Version : Version du module		</a:t>
            </a:r>
          </a:p>
          <a:p>
            <a:r>
              <a:rPr lang="fr-FR" dirty="0"/>
              <a:t>Listes </a:t>
            </a:r>
            <a:r>
              <a:rPr lang="fr-FR" dirty="0" smtClean="0"/>
              <a:t>des </a:t>
            </a:r>
            <a:r>
              <a:rPr lang="fr-FR" dirty="0"/>
              <a:t>dépendances et de </a:t>
            </a:r>
            <a:r>
              <a:rPr lang="fr-FR" dirty="0" smtClean="0"/>
              <a:t>leurs versions</a:t>
            </a:r>
          </a:p>
          <a:p>
            <a:r>
              <a:rPr lang="fr-FR" dirty="0" smtClean="0"/>
              <a:t>Listes des dépendances de développement et leurs versions</a:t>
            </a:r>
          </a:p>
          <a:p>
            <a:r>
              <a:rPr lang="fr-FR" dirty="0" smtClean="0"/>
              <a:t>Raccourci pour lancer des commandes </a:t>
            </a:r>
          </a:p>
          <a:p>
            <a:r>
              <a:rPr lang="fr-FR" dirty="0" smtClean="0"/>
              <a:t>Informations sur le projet et les développeurs</a:t>
            </a:r>
          </a:p>
          <a:p>
            <a:r>
              <a:rPr lang="fr-FR" dirty="0" smtClean="0"/>
              <a:t>Obligatoire </a:t>
            </a:r>
            <a:r>
              <a:rPr lang="fr-FR" dirty="0"/>
              <a:t>pour publier un </a:t>
            </a:r>
            <a:r>
              <a:rPr lang="fr-FR" dirty="0" smtClean="0"/>
              <a:t>module sur un </a:t>
            </a:r>
            <a:r>
              <a:rPr lang="fr-FR" dirty="0" err="1" smtClean="0"/>
              <a:t>registry</a:t>
            </a:r>
            <a:r>
              <a:rPr lang="fr-FR" dirty="0" smtClean="0"/>
              <a:t> </a:t>
            </a:r>
            <a:r>
              <a:rPr lang="fr-FR" dirty="0" err="1" smtClean="0"/>
              <a:t>npm</a:t>
            </a:r>
            <a:endParaRPr lang="fr-FR" dirty="0"/>
          </a:p>
          <a:p>
            <a:r>
              <a:rPr lang="fr-FR" dirty="0"/>
              <a:t>Spécification complète dans la </a:t>
            </a:r>
            <a:r>
              <a:rPr lang="fr-FR" dirty="0">
                <a:hlinkClick r:id="rId3"/>
              </a:rPr>
              <a:t>documentation </a:t>
            </a:r>
            <a:endParaRPr lang="fr-FR" dirty="0"/>
          </a:p>
          <a:p>
            <a:pPr lvl="1">
              <a:buFont typeface="Wingdings" charset="2"/>
              <a:buChar char="Ø"/>
            </a:pPr>
            <a:endParaRPr lang="fr-FR" dirty="0"/>
          </a:p>
          <a:p>
            <a:pPr lvl="1"/>
            <a:endParaRPr lang="fr-FR" dirty="0" smtClean="0"/>
          </a:p>
          <a:p>
            <a:pPr lvl="1">
              <a:buFont typeface="Wingdings" charset="2"/>
              <a:buChar char="Ø"/>
            </a:pPr>
            <a:endParaRPr lang="fr-FR" dirty="0" smtClean="0"/>
          </a:p>
          <a:p>
            <a:pPr lvl="1">
              <a:buFont typeface="Wingdings" charset="2"/>
              <a:buChar char="Ø"/>
            </a:pPr>
            <a:endParaRPr lang="fr-FR" dirty="0" smtClean="0"/>
          </a:p>
          <a:p>
            <a:pPr lvl="1">
              <a:buFont typeface="Wingdings" charset="2"/>
              <a:buChar char="Ø"/>
            </a:pPr>
            <a:endParaRPr lang="fr-FR" dirty="0"/>
          </a:p>
          <a:p>
            <a:pPr lvl="1">
              <a:buFont typeface="Wingdings" charset="2"/>
              <a:buChar char="Ø"/>
            </a:pPr>
            <a:endParaRPr lang="fr-FR" dirty="0" smtClean="0"/>
          </a:p>
          <a:p>
            <a:pPr lvl="1">
              <a:buFont typeface="Wingdings" charset="2"/>
              <a:buChar char="Ø"/>
            </a:pPr>
            <a:endParaRPr lang="fr-FR" dirty="0" smtClean="0"/>
          </a:p>
          <a:p>
            <a:pPr lvl="1">
              <a:buFont typeface="Wingdings" charset="2"/>
              <a:buChar char="Ø"/>
            </a:pPr>
            <a:endParaRPr lang="fr-FR" dirty="0"/>
          </a:p>
          <a:p>
            <a:endParaRPr lang="fr-FR" b="1" dirty="0"/>
          </a:p>
          <a:p>
            <a:pPr lvl="1">
              <a:buFont typeface="Wingdings" charset="2"/>
              <a:buChar char="Ø"/>
            </a:pPr>
            <a:endParaRPr lang="fr-FR" dirty="0"/>
          </a:p>
        </p:txBody>
      </p:sp>
      <p:sp>
        <p:nvSpPr>
          <p:cNvPr id="9" name="Titre 5"/>
          <p:cNvSpPr>
            <a:spLocks noGrp="1"/>
          </p:cNvSpPr>
          <p:nvPr>
            <p:ph type="title"/>
          </p:nvPr>
        </p:nvSpPr>
        <p:spPr>
          <a:xfrm>
            <a:off x="239350" y="0"/>
            <a:ext cx="11809313" cy="692696"/>
          </a:xfrm>
        </p:spPr>
        <p:txBody>
          <a:bodyPr/>
          <a:lstStyle/>
          <a:p>
            <a:r>
              <a:rPr lang="fr-FR" b="1" dirty="0" smtClean="0">
                <a:solidFill>
                  <a:schemeClr val="accent5">
                    <a:lumMod val="50000"/>
                  </a:schemeClr>
                </a:solidFill>
              </a:rPr>
              <a:t>Node.js / </a:t>
            </a:r>
            <a:r>
              <a:rPr lang="fr-FR" b="1" dirty="0" err="1" smtClean="0">
                <a:solidFill>
                  <a:schemeClr val="accent5">
                    <a:lumMod val="50000"/>
                  </a:schemeClr>
                </a:solidFill>
              </a:rPr>
              <a:t>Package.json</a:t>
            </a:r>
            <a:endParaRPr lang="fr-FR" dirty="0"/>
          </a:p>
        </p:txBody>
      </p:sp>
    </p:spTree>
    <p:extLst>
      <p:ext uri="{BB962C8B-B14F-4D97-AF65-F5344CB8AC3E}">
        <p14:creationId xmlns:p14="http://schemas.microsoft.com/office/powerpoint/2010/main" val="16553329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apture d’écran 2016-03-07 à 10.07.50.png"/>
          <p:cNvPicPr>
            <a:picLocks noChangeAspect="1"/>
          </p:cNvPicPr>
          <p:nvPr/>
        </p:nvPicPr>
        <p:blipFill>
          <a:blip r:embed="rId3">
            <a:extLst/>
          </a:blip>
          <a:stretch>
            <a:fillRect/>
          </a:stretch>
        </p:blipFill>
        <p:spPr>
          <a:xfrm>
            <a:off x="1112159" y="1304769"/>
            <a:ext cx="10013043" cy="2690072"/>
          </a:xfrm>
          <a:prstGeom prst="rect">
            <a:avLst/>
          </a:prstGeom>
          <a:ln w="12700">
            <a:miter lim="400000"/>
          </a:ln>
        </p:spPr>
      </p:pic>
      <p:pic>
        <p:nvPicPr>
          <p:cNvPr id="12" name="Capture d’écran 2016-03-07 à 10.08.52.png"/>
          <p:cNvPicPr>
            <a:picLocks noChangeAspect="1"/>
          </p:cNvPicPr>
          <p:nvPr/>
        </p:nvPicPr>
        <p:blipFill>
          <a:blip r:embed="rId4">
            <a:extLst/>
          </a:blip>
          <a:stretch>
            <a:fillRect/>
          </a:stretch>
        </p:blipFill>
        <p:spPr>
          <a:xfrm>
            <a:off x="1182010" y="3930294"/>
            <a:ext cx="9848650" cy="1285257"/>
          </a:xfrm>
          <a:prstGeom prst="rect">
            <a:avLst/>
          </a:prstGeom>
          <a:ln w="12700">
            <a:miter lim="400000"/>
          </a:ln>
        </p:spPr>
      </p:pic>
      <p:sp>
        <p:nvSpPr>
          <p:cNvPr id="9" name="Titre 5"/>
          <p:cNvSpPr>
            <a:spLocks noGrp="1"/>
          </p:cNvSpPr>
          <p:nvPr>
            <p:ph type="title"/>
          </p:nvPr>
        </p:nvSpPr>
        <p:spPr>
          <a:xfrm>
            <a:off x="239350" y="0"/>
            <a:ext cx="11809313" cy="692696"/>
          </a:xfrm>
        </p:spPr>
        <p:txBody>
          <a:bodyPr/>
          <a:lstStyle/>
          <a:p>
            <a:r>
              <a:rPr lang="fr-FR" b="1" dirty="0" smtClean="0">
                <a:solidFill>
                  <a:schemeClr val="accent5">
                    <a:lumMod val="50000"/>
                  </a:schemeClr>
                </a:solidFill>
              </a:rPr>
              <a:t>Node.js / Imports</a:t>
            </a:r>
            <a:endParaRPr lang="fr-FR" dirty="0"/>
          </a:p>
        </p:txBody>
      </p:sp>
    </p:spTree>
    <p:extLst>
      <p:ext uri="{BB962C8B-B14F-4D97-AF65-F5344CB8AC3E}">
        <p14:creationId xmlns:p14="http://schemas.microsoft.com/office/powerpoint/2010/main" val="13449170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r>
              <a:rPr lang="fr-FR" dirty="0"/>
              <a:t>Bas niveau avec un nombre de modules natifs (API) restreints, ~30</a:t>
            </a:r>
          </a:p>
          <a:p>
            <a:pPr marL="887200" lvl="2" indent="-203200">
              <a:buClr>
                <a:schemeClr val="accent2">
                  <a:lumOff val="28000"/>
                </a:schemeClr>
              </a:buClr>
              <a:buSzPct val="80000"/>
              <a:buChar char="✓"/>
            </a:pPr>
            <a:r>
              <a:rPr lang="fr-FR" dirty="0"/>
              <a:t>FS </a:t>
            </a:r>
          </a:p>
          <a:p>
            <a:pPr marL="887200" lvl="2" indent="-203200">
              <a:buClr>
                <a:schemeClr val="accent2">
                  <a:lumOff val="28000"/>
                </a:schemeClr>
              </a:buClr>
              <a:buSzPct val="80000"/>
              <a:buChar char="✓"/>
            </a:pPr>
            <a:r>
              <a:rPr lang="fr-FR" dirty="0"/>
              <a:t>HTTP / HTTPS</a:t>
            </a:r>
          </a:p>
          <a:p>
            <a:pPr marL="887200" lvl="2" indent="-203200">
              <a:buClr>
                <a:schemeClr val="accent2">
                  <a:lumOff val="28000"/>
                </a:schemeClr>
              </a:buClr>
              <a:buSzPct val="80000"/>
              <a:buChar char="✓"/>
            </a:pPr>
            <a:r>
              <a:rPr lang="fr-FR" dirty="0"/>
              <a:t>PATH</a:t>
            </a:r>
          </a:p>
          <a:p>
            <a:r>
              <a:rPr lang="fr-FR" dirty="0"/>
              <a:t>Extensible grâce aux modules</a:t>
            </a:r>
          </a:p>
          <a:p>
            <a:r>
              <a:rPr lang="fr-FR" dirty="0"/>
              <a:t>Gestionnaire de modules =&gt; NPM (</a:t>
            </a:r>
            <a:r>
              <a:rPr lang="fr-FR" dirty="0" err="1"/>
              <a:t>Node</a:t>
            </a:r>
            <a:r>
              <a:rPr lang="fr-FR" dirty="0"/>
              <a:t> Package Manager) =&gt; ~250 000 packages </a:t>
            </a:r>
            <a:r>
              <a:rPr lang="fr-FR" dirty="0" smtClean="0"/>
              <a:t>publics</a:t>
            </a:r>
          </a:p>
          <a:p>
            <a:r>
              <a:rPr lang="fr-FR" dirty="0" smtClean="0"/>
              <a:t>Installation de modules via </a:t>
            </a:r>
            <a:r>
              <a:rPr lang="fr-FR" dirty="0" err="1" smtClean="0"/>
              <a:t>npm</a:t>
            </a:r>
            <a:r>
              <a:rPr lang="fr-FR" dirty="0" smtClean="0"/>
              <a:t> pour le projet courant</a:t>
            </a:r>
            <a:endParaRPr lang="fr-FR" dirty="0"/>
          </a:p>
          <a:p>
            <a:r>
              <a:rPr lang="fr-FR" dirty="0"/>
              <a:t>Il est possible de créer des modules privés (payant)</a:t>
            </a:r>
          </a:p>
          <a:p>
            <a:pPr lvl="1">
              <a:buFont typeface="Wingdings" charset="2"/>
              <a:buChar char="Ø"/>
            </a:pPr>
            <a:endParaRPr lang="fr-FR" dirty="0"/>
          </a:p>
          <a:p>
            <a:pPr lvl="1"/>
            <a:endParaRPr lang="fr-FR" dirty="0" smtClean="0"/>
          </a:p>
          <a:p>
            <a:pPr lvl="1">
              <a:buFont typeface="Wingdings" charset="2"/>
              <a:buChar char="Ø"/>
            </a:pPr>
            <a:endParaRPr lang="fr-FR" dirty="0" smtClean="0"/>
          </a:p>
          <a:p>
            <a:pPr lvl="1">
              <a:buFont typeface="Wingdings" charset="2"/>
              <a:buChar char="Ø"/>
            </a:pPr>
            <a:endParaRPr lang="fr-FR" dirty="0" smtClean="0"/>
          </a:p>
          <a:p>
            <a:pPr lvl="1">
              <a:buFont typeface="Wingdings" charset="2"/>
              <a:buChar char="Ø"/>
            </a:pPr>
            <a:endParaRPr lang="fr-FR" dirty="0"/>
          </a:p>
          <a:p>
            <a:pPr lvl="1">
              <a:buFont typeface="Wingdings" charset="2"/>
              <a:buChar char="Ø"/>
            </a:pPr>
            <a:endParaRPr lang="fr-FR" dirty="0" smtClean="0"/>
          </a:p>
          <a:p>
            <a:pPr lvl="1">
              <a:buFont typeface="Wingdings" charset="2"/>
              <a:buChar char="Ø"/>
            </a:pPr>
            <a:endParaRPr lang="fr-FR" dirty="0" smtClean="0"/>
          </a:p>
          <a:p>
            <a:pPr lvl="1">
              <a:buFont typeface="Wingdings" charset="2"/>
              <a:buChar char="Ø"/>
            </a:pPr>
            <a:endParaRPr lang="fr-FR" dirty="0"/>
          </a:p>
          <a:p>
            <a:endParaRPr lang="fr-FR" b="1" dirty="0"/>
          </a:p>
          <a:p>
            <a:pPr lvl="1">
              <a:buFont typeface="Wingdings" charset="2"/>
              <a:buChar char="Ø"/>
            </a:pPr>
            <a:endParaRPr lang="fr-FR" dirty="0"/>
          </a:p>
        </p:txBody>
      </p:sp>
      <p:sp>
        <p:nvSpPr>
          <p:cNvPr id="9" name="Titre 5"/>
          <p:cNvSpPr>
            <a:spLocks noGrp="1"/>
          </p:cNvSpPr>
          <p:nvPr>
            <p:ph type="title"/>
          </p:nvPr>
        </p:nvSpPr>
        <p:spPr>
          <a:xfrm>
            <a:off x="239350" y="0"/>
            <a:ext cx="11809313" cy="692696"/>
          </a:xfrm>
        </p:spPr>
        <p:txBody>
          <a:bodyPr/>
          <a:lstStyle/>
          <a:p>
            <a:r>
              <a:rPr lang="fr-FR" b="1" dirty="0" smtClean="0">
                <a:solidFill>
                  <a:schemeClr val="accent5">
                    <a:lumMod val="50000"/>
                  </a:schemeClr>
                </a:solidFill>
              </a:rPr>
              <a:t>Node.js / Modules</a:t>
            </a:r>
            <a:endParaRPr lang="fr-FR" dirty="0"/>
          </a:p>
        </p:txBody>
      </p:sp>
    </p:spTree>
    <p:extLst>
      <p:ext uri="{BB962C8B-B14F-4D97-AF65-F5344CB8AC3E}">
        <p14:creationId xmlns:p14="http://schemas.microsoft.com/office/powerpoint/2010/main" val="18815315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apture d’écran 2016-03-07 à 09.57.31.png"/>
          <p:cNvPicPr>
            <a:picLocks noChangeAspect="1"/>
          </p:cNvPicPr>
          <p:nvPr/>
        </p:nvPicPr>
        <p:blipFill>
          <a:blip r:embed="rId3">
            <a:extLst/>
          </a:blip>
          <a:stretch>
            <a:fillRect/>
          </a:stretch>
        </p:blipFill>
        <p:spPr>
          <a:xfrm>
            <a:off x="370244" y="1793740"/>
            <a:ext cx="11731712" cy="753414"/>
          </a:xfrm>
          <a:prstGeom prst="rect">
            <a:avLst/>
          </a:prstGeom>
          <a:ln w="12700">
            <a:miter lim="400000"/>
          </a:ln>
        </p:spPr>
      </p:pic>
      <p:pic>
        <p:nvPicPr>
          <p:cNvPr id="9" name="Capture d’écran 2016-03-07 à 09.57.46.png"/>
          <p:cNvPicPr>
            <a:picLocks noChangeAspect="1"/>
          </p:cNvPicPr>
          <p:nvPr/>
        </p:nvPicPr>
        <p:blipFill>
          <a:blip r:embed="rId4">
            <a:extLst/>
          </a:blip>
          <a:stretch>
            <a:fillRect/>
          </a:stretch>
        </p:blipFill>
        <p:spPr>
          <a:xfrm>
            <a:off x="385349" y="2523480"/>
            <a:ext cx="11785526" cy="663722"/>
          </a:xfrm>
          <a:prstGeom prst="rect">
            <a:avLst/>
          </a:prstGeom>
          <a:ln w="12700">
            <a:miter lim="400000"/>
          </a:ln>
        </p:spPr>
      </p:pic>
      <p:pic>
        <p:nvPicPr>
          <p:cNvPr id="10" name="Capture d’écran 2016-03-07 à 09.57.56.png"/>
          <p:cNvPicPr>
            <a:picLocks noChangeAspect="1"/>
          </p:cNvPicPr>
          <p:nvPr/>
        </p:nvPicPr>
        <p:blipFill>
          <a:blip r:embed="rId5">
            <a:extLst/>
          </a:blip>
          <a:stretch>
            <a:fillRect/>
          </a:stretch>
        </p:blipFill>
        <p:spPr>
          <a:xfrm>
            <a:off x="378999" y="3189720"/>
            <a:ext cx="11803476" cy="591969"/>
          </a:xfrm>
          <a:prstGeom prst="rect">
            <a:avLst/>
          </a:prstGeom>
          <a:ln w="12700">
            <a:miter lim="400000"/>
          </a:ln>
        </p:spPr>
      </p:pic>
      <p:pic>
        <p:nvPicPr>
          <p:cNvPr id="11" name="Capture d’écran 2016-03-07 à 09.59.45.png"/>
          <p:cNvPicPr>
            <a:picLocks noChangeAspect="1"/>
          </p:cNvPicPr>
          <p:nvPr/>
        </p:nvPicPr>
        <p:blipFill>
          <a:blip r:embed="rId6">
            <a:extLst/>
          </a:blip>
          <a:stretch>
            <a:fillRect/>
          </a:stretch>
        </p:blipFill>
        <p:spPr>
          <a:xfrm>
            <a:off x="386760" y="3817977"/>
            <a:ext cx="11785530" cy="699599"/>
          </a:xfrm>
          <a:prstGeom prst="rect">
            <a:avLst/>
          </a:prstGeom>
          <a:ln w="12700">
            <a:miter lim="400000"/>
          </a:ln>
        </p:spPr>
      </p:pic>
      <p:sp>
        <p:nvSpPr>
          <p:cNvPr id="12" name="Titre 5"/>
          <p:cNvSpPr>
            <a:spLocks noGrp="1"/>
          </p:cNvSpPr>
          <p:nvPr>
            <p:ph type="title"/>
          </p:nvPr>
        </p:nvSpPr>
        <p:spPr>
          <a:xfrm>
            <a:off x="239350" y="0"/>
            <a:ext cx="11809313" cy="692696"/>
          </a:xfrm>
        </p:spPr>
        <p:txBody>
          <a:bodyPr/>
          <a:lstStyle/>
          <a:p>
            <a:r>
              <a:rPr lang="fr-FR" b="1" dirty="0" smtClean="0">
                <a:solidFill>
                  <a:schemeClr val="accent5">
                    <a:lumMod val="50000"/>
                  </a:schemeClr>
                </a:solidFill>
              </a:rPr>
              <a:t>Node.js / Modules</a:t>
            </a:r>
            <a:endParaRPr lang="fr-FR" dirty="0"/>
          </a:p>
        </p:txBody>
      </p:sp>
    </p:spTree>
    <p:extLst>
      <p:ext uri="{BB962C8B-B14F-4D97-AF65-F5344CB8AC3E}">
        <p14:creationId xmlns:p14="http://schemas.microsoft.com/office/powerpoint/2010/main" val="11478097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apture d’écran 2016-03-07 à 10.00.26.png"/>
          <p:cNvPicPr>
            <a:picLocks noChangeAspect="1"/>
          </p:cNvPicPr>
          <p:nvPr/>
        </p:nvPicPr>
        <p:blipFill>
          <a:blip r:embed="rId3">
            <a:extLst/>
          </a:blip>
          <a:stretch>
            <a:fillRect/>
          </a:stretch>
        </p:blipFill>
        <p:spPr>
          <a:xfrm>
            <a:off x="1863814" y="1120487"/>
            <a:ext cx="6256929" cy="4902442"/>
          </a:xfrm>
          <a:prstGeom prst="rect">
            <a:avLst/>
          </a:prstGeom>
          <a:ln w="12700">
            <a:miter lim="400000"/>
          </a:ln>
        </p:spPr>
      </p:pic>
      <p:sp>
        <p:nvSpPr>
          <p:cNvPr id="9" name="Titre 5"/>
          <p:cNvSpPr>
            <a:spLocks noGrp="1"/>
          </p:cNvSpPr>
          <p:nvPr>
            <p:ph type="title"/>
          </p:nvPr>
        </p:nvSpPr>
        <p:spPr>
          <a:xfrm>
            <a:off x="239350" y="0"/>
            <a:ext cx="11809313" cy="692696"/>
          </a:xfrm>
        </p:spPr>
        <p:txBody>
          <a:bodyPr/>
          <a:lstStyle/>
          <a:p>
            <a:r>
              <a:rPr lang="fr-FR" b="1" dirty="0" smtClean="0">
                <a:solidFill>
                  <a:schemeClr val="accent5">
                    <a:lumMod val="50000"/>
                  </a:schemeClr>
                </a:solidFill>
              </a:rPr>
              <a:t>Node.js / Modules</a:t>
            </a:r>
            <a:endParaRPr lang="fr-FR" dirty="0"/>
          </a:p>
        </p:txBody>
      </p:sp>
    </p:spTree>
    <p:extLst>
      <p:ext uri="{BB962C8B-B14F-4D97-AF65-F5344CB8AC3E}">
        <p14:creationId xmlns:p14="http://schemas.microsoft.com/office/powerpoint/2010/main" val="20423005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622"/>
          <p:cNvSpPr/>
          <p:nvPr/>
        </p:nvSpPr>
        <p:spPr>
          <a:xfrm>
            <a:off x="844998" y="1343184"/>
            <a:ext cx="10508801" cy="4426245"/>
          </a:xfrm>
          <a:prstGeom prst="roundRect">
            <a:avLst>
              <a:gd name="adj" fmla="val 5021"/>
            </a:avLst>
          </a:prstGeom>
          <a:solidFill>
            <a:srgbClr val="000000"/>
          </a:solidFill>
          <a:ln w="25400">
            <a:solidFill>
              <a:srgbClr val="000000"/>
            </a:solidFill>
          </a:ln>
        </p:spPr>
        <p:txBody>
          <a:bodyPr lIns="45719" rIns="45719" anchor="ctr"/>
          <a:lstStyle/>
          <a:p>
            <a:pPr>
              <a:defRPr>
                <a:solidFill>
                  <a:schemeClr val="accent5">
                    <a:lumOff val="44000"/>
                  </a:schemeClr>
                </a:solidFill>
              </a:defRPr>
            </a:pPr>
            <a:endParaRPr/>
          </a:p>
        </p:txBody>
      </p:sp>
      <p:sp>
        <p:nvSpPr>
          <p:cNvPr id="10" name="Shape 623"/>
          <p:cNvSpPr/>
          <p:nvPr/>
        </p:nvSpPr>
        <p:spPr>
          <a:xfrm>
            <a:off x="1230729" y="1840229"/>
            <a:ext cx="9558383" cy="3970318"/>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a:defRPr>
                <a:solidFill>
                  <a:schemeClr val="accent5">
                    <a:lumOff val="44000"/>
                  </a:schemeClr>
                </a:solidFill>
              </a:defRPr>
            </a:pPr>
            <a:r>
              <a:rPr lang="fr-FR" dirty="0" smtClean="0"/>
              <a:t>// </a:t>
            </a:r>
            <a:r>
              <a:rPr lang="fr-FR" dirty="0" err="1" smtClean="0"/>
              <a:t>index.js</a:t>
            </a:r>
            <a:endParaRPr lang="fr-FR" dirty="0" smtClean="0"/>
          </a:p>
          <a:p>
            <a:pPr>
              <a:defRPr>
                <a:solidFill>
                  <a:schemeClr val="accent5">
                    <a:lumOff val="44000"/>
                  </a:schemeClr>
                </a:solidFill>
              </a:defRPr>
            </a:pPr>
            <a:r>
              <a:rPr dirty="0" smtClean="0"/>
              <a:t>var </a:t>
            </a:r>
            <a:r>
              <a:rPr dirty="0"/>
              <a:t>http = require('http');</a:t>
            </a:r>
          </a:p>
          <a:p>
            <a:pPr>
              <a:defRPr>
                <a:solidFill>
                  <a:schemeClr val="accent5">
                    <a:lumOff val="44000"/>
                  </a:schemeClr>
                </a:solidFill>
              </a:defRPr>
            </a:pPr>
            <a:endParaRPr dirty="0"/>
          </a:p>
          <a:p>
            <a:pPr>
              <a:defRPr>
                <a:solidFill>
                  <a:schemeClr val="accent5">
                    <a:lumOff val="44000"/>
                  </a:schemeClr>
                </a:solidFill>
              </a:defRPr>
            </a:pPr>
            <a:r>
              <a:rPr dirty="0"/>
              <a:t>var server = http.createServer(function(request, response){</a:t>
            </a:r>
          </a:p>
          <a:p>
            <a:pPr>
              <a:defRPr>
                <a:solidFill>
                  <a:schemeClr val="accent5">
                    <a:lumOff val="44000"/>
                  </a:schemeClr>
                </a:solidFill>
              </a:defRPr>
            </a:pPr>
            <a:r>
              <a:rPr dirty="0"/>
              <a:t>    response.writeHead(200, {'Content-Type': 'text/plain'});</a:t>
            </a:r>
          </a:p>
          <a:p>
            <a:pPr>
              <a:defRPr>
                <a:solidFill>
                  <a:schemeClr val="accent5">
                    <a:lumOff val="44000"/>
                  </a:schemeClr>
                </a:solidFill>
              </a:defRPr>
            </a:pPr>
            <a:r>
              <a:rPr dirty="0"/>
              <a:t>    response.end('Hello World\n');</a:t>
            </a:r>
          </a:p>
          <a:p>
            <a:pPr>
              <a:defRPr>
                <a:solidFill>
                  <a:schemeClr val="accent5">
                    <a:lumOff val="44000"/>
                  </a:schemeClr>
                </a:solidFill>
              </a:defRPr>
            </a:pPr>
            <a:r>
              <a:rPr dirty="0"/>
              <a:t>});</a:t>
            </a:r>
          </a:p>
          <a:p>
            <a:pPr>
              <a:defRPr>
                <a:solidFill>
                  <a:schemeClr val="accent5">
                    <a:lumOff val="44000"/>
                  </a:schemeClr>
                </a:solidFill>
              </a:defRPr>
            </a:pPr>
            <a:endParaRPr dirty="0"/>
          </a:p>
          <a:p>
            <a:pPr>
              <a:defRPr>
                <a:solidFill>
                  <a:schemeClr val="accent5">
                    <a:lumOff val="44000"/>
                  </a:schemeClr>
                </a:solidFill>
              </a:defRPr>
            </a:pPr>
            <a:r>
              <a:rPr dirty="0"/>
              <a:t>server.listen(3000);</a:t>
            </a:r>
          </a:p>
          <a:p>
            <a:pPr>
              <a:defRPr>
                <a:solidFill>
                  <a:schemeClr val="accent5">
                    <a:lumOff val="44000"/>
                  </a:schemeClr>
                </a:solidFill>
              </a:defRPr>
            </a:pPr>
            <a:endParaRPr dirty="0"/>
          </a:p>
          <a:p>
            <a:pPr>
              <a:defRPr>
                <a:solidFill>
                  <a:schemeClr val="accent5">
                    <a:lumOff val="44000"/>
                  </a:schemeClr>
                </a:solidFill>
              </a:defRPr>
            </a:pPr>
            <a:r>
              <a:rPr dirty="0"/>
              <a:t>console.log('Adresse du serveur: </a:t>
            </a:r>
            <a:r>
              <a:rPr dirty="0">
                <a:hlinkClick r:id="rId3"/>
              </a:rPr>
              <a:t>http://localhost:3000</a:t>
            </a:r>
            <a:r>
              <a:rPr dirty="0" smtClean="0">
                <a:hlinkClick r:id="rId3"/>
              </a:rPr>
              <a:t>')</a:t>
            </a:r>
            <a:r>
              <a:rPr dirty="0" smtClean="0"/>
              <a:t>;</a:t>
            </a:r>
            <a:endParaRPr lang="fr-FR" dirty="0" smtClean="0"/>
          </a:p>
          <a:p>
            <a:pPr>
              <a:defRPr>
                <a:solidFill>
                  <a:schemeClr val="accent5">
                    <a:lumOff val="44000"/>
                  </a:schemeClr>
                </a:solidFill>
              </a:defRPr>
            </a:pPr>
            <a:endParaRPr lang="fr-FR" dirty="0"/>
          </a:p>
          <a:p>
            <a:pPr>
              <a:defRPr>
                <a:solidFill>
                  <a:schemeClr val="accent5">
                    <a:lumOff val="44000"/>
                  </a:schemeClr>
                </a:solidFill>
              </a:defRPr>
            </a:pPr>
            <a:r>
              <a:rPr lang="fr-FR" dirty="0" smtClean="0"/>
              <a:t>// </a:t>
            </a:r>
            <a:r>
              <a:rPr lang="fr-FR" dirty="0" err="1" smtClean="0"/>
              <a:t>run</a:t>
            </a:r>
            <a:r>
              <a:rPr lang="fr-FR" dirty="0" smtClean="0"/>
              <a:t> server</a:t>
            </a:r>
          </a:p>
          <a:p>
            <a:pPr>
              <a:defRPr>
                <a:solidFill>
                  <a:schemeClr val="accent5">
                    <a:lumOff val="44000"/>
                  </a:schemeClr>
                </a:solidFill>
              </a:defRPr>
            </a:pPr>
            <a:r>
              <a:rPr lang="fr-FR" dirty="0" err="1"/>
              <a:t>n</a:t>
            </a:r>
            <a:r>
              <a:rPr lang="fr-FR" dirty="0" err="1" smtClean="0"/>
              <a:t>ode</a:t>
            </a:r>
            <a:r>
              <a:rPr lang="fr-FR" dirty="0" smtClean="0"/>
              <a:t> </a:t>
            </a:r>
            <a:r>
              <a:rPr lang="fr-FR" dirty="0" err="1" smtClean="0"/>
              <a:t>index.js</a:t>
            </a:r>
            <a:endParaRPr dirty="0"/>
          </a:p>
        </p:txBody>
      </p:sp>
      <p:sp>
        <p:nvSpPr>
          <p:cNvPr id="11" name="Titre 5"/>
          <p:cNvSpPr>
            <a:spLocks noGrp="1"/>
          </p:cNvSpPr>
          <p:nvPr>
            <p:ph type="title"/>
          </p:nvPr>
        </p:nvSpPr>
        <p:spPr>
          <a:xfrm>
            <a:off x="239350" y="0"/>
            <a:ext cx="11809313" cy="692696"/>
          </a:xfrm>
        </p:spPr>
        <p:txBody>
          <a:bodyPr/>
          <a:lstStyle/>
          <a:p>
            <a:r>
              <a:rPr lang="fr-FR" b="1" dirty="0" smtClean="0">
                <a:solidFill>
                  <a:schemeClr val="accent5">
                    <a:lumMod val="50000"/>
                  </a:schemeClr>
                </a:solidFill>
              </a:rPr>
              <a:t>Node.js / Un peu de code ;)</a:t>
            </a:r>
            <a:endParaRPr lang="fr-FR" dirty="0"/>
          </a:p>
        </p:txBody>
      </p:sp>
    </p:spTree>
    <p:extLst>
      <p:ext uri="{BB962C8B-B14F-4D97-AF65-F5344CB8AC3E}">
        <p14:creationId xmlns:p14="http://schemas.microsoft.com/office/powerpoint/2010/main" val="19626830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algn="just"/>
            <a:r>
              <a:rPr lang="fr-FR" dirty="0"/>
              <a:t>Installer des modules développés </a:t>
            </a:r>
            <a:r>
              <a:rPr lang="fr-FR" dirty="0" smtClean="0"/>
              <a:t>soit par </a:t>
            </a:r>
            <a:r>
              <a:rPr lang="fr-FR" dirty="0"/>
              <a:t>la </a:t>
            </a:r>
            <a:r>
              <a:rPr lang="fr-FR" dirty="0" smtClean="0"/>
              <a:t>communauté, soit disponible sur un registre défini dans la configuration locale de </a:t>
            </a:r>
            <a:r>
              <a:rPr lang="fr-FR" dirty="0" err="1" smtClean="0"/>
              <a:t>npm</a:t>
            </a:r>
            <a:r>
              <a:rPr lang="fr-FR" dirty="0" smtClean="0"/>
              <a:t>, soit sur le </a:t>
            </a:r>
            <a:r>
              <a:rPr lang="fr-FR" dirty="0" err="1" smtClean="0"/>
              <a:t>filesystem</a:t>
            </a:r>
            <a:r>
              <a:rPr lang="fr-FR" dirty="0" smtClean="0"/>
              <a:t> ou encore un </a:t>
            </a:r>
            <a:r>
              <a:rPr lang="fr-FR" dirty="0" err="1" smtClean="0"/>
              <a:t>repository</a:t>
            </a:r>
            <a:r>
              <a:rPr lang="fr-FR" dirty="0" smtClean="0"/>
              <a:t> git</a:t>
            </a:r>
          </a:p>
          <a:p>
            <a:pPr algn="just"/>
            <a:r>
              <a:rPr lang="fr-FR" dirty="0" smtClean="0"/>
              <a:t>Publier </a:t>
            </a:r>
            <a:r>
              <a:rPr lang="fr-FR" dirty="0"/>
              <a:t>ses propres modules</a:t>
            </a:r>
          </a:p>
          <a:p>
            <a:pPr algn="just"/>
            <a:r>
              <a:rPr lang="fr-FR" dirty="0"/>
              <a:t>Gestion des dépendances. Si un module requiert un autre </a:t>
            </a:r>
            <a:r>
              <a:rPr lang="fr-FR" dirty="0" smtClean="0"/>
              <a:t>module (dépendance transitive), </a:t>
            </a:r>
            <a:r>
              <a:rPr lang="fr-FR" dirty="0"/>
              <a:t>NPM le télécharge automatiquement</a:t>
            </a:r>
          </a:p>
          <a:p>
            <a:pPr algn="just"/>
            <a:r>
              <a:rPr lang="fr-FR" dirty="0"/>
              <a:t>Chercher des modules via le </a:t>
            </a:r>
            <a:r>
              <a:rPr lang="fr-FR" dirty="0">
                <a:hlinkClick r:id="rId3"/>
              </a:rPr>
              <a:t>site</a:t>
            </a:r>
            <a:endParaRPr lang="fr-FR" dirty="0"/>
          </a:p>
          <a:p>
            <a:pPr algn="just"/>
            <a:r>
              <a:rPr lang="fr-FR" dirty="0"/>
              <a:t>Outil en ligne de commande</a:t>
            </a:r>
          </a:p>
          <a:p>
            <a:pPr lvl="2" algn="just">
              <a:buFont typeface="Wingdings" charset="2"/>
              <a:buChar char="Ø"/>
            </a:pPr>
            <a:r>
              <a:rPr lang="fr-FR" dirty="0"/>
              <a:t>Recherche de modules =&gt; </a:t>
            </a:r>
            <a:r>
              <a:rPr lang="fr-FR" dirty="0" err="1"/>
              <a:t>npm</a:t>
            </a:r>
            <a:r>
              <a:rPr lang="fr-FR" dirty="0"/>
              <a:t> </a:t>
            </a:r>
            <a:r>
              <a:rPr lang="fr-FR" dirty="0" err="1"/>
              <a:t>search</a:t>
            </a:r>
            <a:r>
              <a:rPr lang="fr-FR" dirty="0"/>
              <a:t> &lt;Nom du module&gt;</a:t>
            </a:r>
          </a:p>
          <a:p>
            <a:pPr lvl="2" algn="just">
              <a:buFont typeface="Wingdings" charset="2"/>
              <a:buChar char="Ø"/>
            </a:pPr>
            <a:r>
              <a:rPr lang="fr-FR" dirty="0"/>
              <a:t>Installer un module =&gt; </a:t>
            </a:r>
            <a:r>
              <a:rPr lang="fr-FR" dirty="0" err="1"/>
              <a:t>npm</a:t>
            </a:r>
            <a:r>
              <a:rPr lang="fr-FR" dirty="0"/>
              <a:t> </a:t>
            </a:r>
            <a:r>
              <a:rPr lang="fr-FR" dirty="0" err="1"/>
              <a:t>install</a:t>
            </a:r>
            <a:r>
              <a:rPr lang="fr-FR" dirty="0"/>
              <a:t> &lt;Nom du module&gt;</a:t>
            </a:r>
          </a:p>
          <a:p>
            <a:pPr lvl="2" algn="just">
              <a:buFont typeface="Wingdings" charset="2"/>
              <a:buChar char="Ø"/>
            </a:pPr>
            <a:r>
              <a:rPr lang="fr-FR" dirty="0"/>
              <a:t>Publier un module</a:t>
            </a:r>
          </a:p>
          <a:p>
            <a:pPr lvl="2" algn="just">
              <a:buFont typeface="Wingdings" charset="2"/>
              <a:buChar char="Ø"/>
            </a:pPr>
            <a:r>
              <a:rPr lang="fr-FR" dirty="0"/>
              <a:t>….. </a:t>
            </a:r>
          </a:p>
          <a:p>
            <a:pPr lvl="1" algn="just">
              <a:buFont typeface="Wingdings" charset="2"/>
              <a:buChar char="Ø"/>
            </a:pPr>
            <a:endParaRPr lang="fr-FR" dirty="0"/>
          </a:p>
          <a:p>
            <a:pPr lvl="1" algn="just"/>
            <a:endParaRPr lang="fr-FR" dirty="0" smtClean="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sp>
        <p:nvSpPr>
          <p:cNvPr id="9" name="Titre 5"/>
          <p:cNvSpPr>
            <a:spLocks noGrp="1"/>
          </p:cNvSpPr>
          <p:nvPr>
            <p:ph type="title"/>
          </p:nvPr>
        </p:nvSpPr>
        <p:spPr>
          <a:xfrm>
            <a:off x="239350" y="0"/>
            <a:ext cx="11809313" cy="692696"/>
          </a:xfrm>
        </p:spPr>
        <p:txBody>
          <a:bodyPr/>
          <a:lstStyle/>
          <a:p>
            <a:r>
              <a:rPr lang="fr-FR" b="1" dirty="0" smtClean="0">
                <a:solidFill>
                  <a:schemeClr val="accent5">
                    <a:lumMod val="50000"/>
                  </a:schemeClr>
                </a:solidFill>
              </a:rPr>
              <a:t>Node.js / NPM</a:t>
            </a:r>
            <a:endParaRPr lang="fr-FR" dirty="0"/>
          </a:p>
        </p:txBody>
      </p:sp>
    </p:spTree>
    <p:extLst>
      <p:ext uri="{BB962C8B-B14F-4D97-AF65-F5344CB8AC3E}">
        <p14:creationId xmlns:p14="http://schemas.microsoft.com/office/powerpoint/2010/main" val="2041114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algn="just"/>
            <a:r>
              <a:rPr lang="fr-FR" dirty="0"/>
              <a:t>NPM installe les modules dans le dossier courant, il crée un dossier </a:t>
            </a:r>
            <a:r>
              <a:rPr lang="fr-FR" dirty="0" err="1"/>
              <a:t>node_modules</a:t>
            </a:r>
            <a:r>
              <a:rPr lang="fr-FR" dirty="0"/>
              <a:t> et télécharge les dépendances dedans.</a:t>
            </a:r>
          </a:p>
          <a:p>
            <a:pPr algn="just"/>
            <a:r>
              <a:rPr lang="fr-FR" dirty="0"/>
              <a:t>NPM permet d’installer des modules globalement</a:t>
            </a:r>
          </a:p>
          <a:p>
            <a:pPr lvl="2" algn="just"/>
            <a:r>
              <a:rPr lang="fr-FR" dirty="0"/>
              <a:t>Le module doit fournir des « </a:t>
            </a:r>
            <a:r>
              <a:rPr lang="fr-FR" dirty="0" err="1"/>
              <a:t>éxecutables</a:t>
            </a:r>
            <a:r>
              <a:rPr lang="fr-FR" dirty="0"/>
              <a:t> </a:t>
            </a:r>
            <a:r>
              <a:rPr lang="fr-FR" dirty="0" smtClean="0"/>
              <a:t>» (bin), </a:t>
            </a:r>
            <a:r>
              <a:rPr lang="fr-FR" dirty="0"/>
              <a:t>pour être utilisé en ligne de commande</a:t>
            </a:r>
          </a:p>
          <a:p>
            <a:pPr lvl="3" algn="just"/>
            <a:r>
              <a:rPr lang="fr-FR" dirty="0"/>
              <a:t>=&gt; exemple : </a:t>
            </a:r>
            <a:r>
              <a:rPr lang="fr-FR" dirty="0" err="1"/>
              <a:t>Cordova</a:t>
            </a:r>
            <a:r>
              <a:rPr lang="fr-FR" dirty="0"/>
              <a:t>, </a:t>
            </a:r>
            <a:r>
              <a:rPr lang="fr-FR" dirty="0" err="1"/>
              <a:t>React</a:t>
            </a:r>
            <a:r>
              <a:rPr lang="fr-FR" dirty="0"/>
              <a:t> Native, </a:t>
            </a:r>
            <a:r>
              <a:rPr lang="fr-FR" dirty="0" err="1"/>
              <a:t>Gulp</a:t>
            </a:r>
            <a:r>
              <a:rPr lang="fr-FR" dirty="0"/>
              <a:t>, </a:t>
            </a:r>
            <a:r>
              <a:rPr lang="is-IS" dirty="0"/>
              <a:t>…...</a:t>
            </a:r>
          </a:p>
          <a:p>
            <a:pPr lvl="2" algn="just"/>
            <a:r>
              <a:rPr lang="is-IS" dirty="0"/>
              <a:t>Pour cela, il faut ajo</a:t>
            </a:r>
            <a:r>
              <a:rPr lang="fr-FR" dirty="0" err="1"/>
              <a:t>ûter</a:t>
            </a:r>
            <a:r>
              <a:rPr lang="fr-FR" dirty="0"/>
              <a:t> le paramètre –g lors de l’installation du module</a:t>
            </a:r>
          </a:p>
          <a:p>
            <a:pPr lvl="3" algn="just"/>
            <a:r>
              <a:rPr lang="fr-FR" dirty="0"/>
              <a:t>=&gt; </a:t>
            </a:r>
            <a:r>
              <a:rPr lang="fr-FR" dirty="0" err="1"/>
              <a:t>npm</a:t>
            </a:r>
            <a:r>
              <a:rPr lang="fr-FR" dirty="0"/>
              <a:t> </a:t>
            </a:r>
            <a:r>
              <a:rPr lang="fr-FR" dirty="0" err="1"/>
              <a:t>install</a:t>
            </a:r>
            <a:r>
              <a:rPr lang="fr-FR" dirty="0"/>
              <a:t> –g </a:t>
            </a:r>
            <a:r>
              <a:rPr lang="fr-FR" dirty="0" err="1"/>
              <a:t>cordova</a:t>
            </a:r>
            <a:endParaRPr lang="fr-FR" dirty="0"/>
          </a:p>
          <a:p>
            <a:pPr lvl="2" algn="just"/>
            <a:r>
              <a:rPr lang="fr-FR" dirty="0"/>
              <a:t>Un module installé globalement n’est pas inclus dans un projet par défaut, il faut le redéfinir en dépendance locales</a:t>
            </a:r>
          </a:p>
          <a:p>
            <a:pPr lvl="1" algn="just">
              <a:buFont typeface="Wingdings" charset="2"/>
              <a:buChar char="Ø"/>
            </a:pPr>
            <a:endParaRPr lang="fr-FR" dirty="0"/>
          </a:p>
          <a:p>
            <a:pPr lvl="1" algn="just"/>
            <a:endParaRPr lang="fr-FR" dirty="0" smtClean="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sp>
        <p:nvSpPr>
          <p:cNvPr id="9" name="Titre 5"/>
          <p:cNvSpPr>
            <a:spLocks noGrp="1"/>
          </p:cNvSpPr>
          <p:nvPr>
            <p:ph type="title"/>
          </p:nvPr>
        </p:nvSpPr>
        <p:spPr>
          <a:xfrm>
            <a:off x="239350" y="0"/>
            <a:ext cx="11809313" cy="692696"/>
          </a:xfrm>
        </p:spPr>
        <p:txBody>
          <a:bodyPr/>
          <a:lstStyle/>
          <a:p>
            <a:r>
              <a:rPr lang="fr-FR" b="1" dirty="0" smtClean="0">
                <a:solidFill>
                  <a:schemeClr val="accent5">
                    <a:lumMod val="50000"/>
                  </a:schemeClr>
                </a:solidFill>
              </a:rPr>
              <a:t>Node.js / NPM</a:t>
            </a:r>
            <a:endParaRPr lang="fr-FR" dirty="0"/>
          </a:p>
        </p:txBody>
      </p:sp>
    </p:spTree>
    <p:extLst>
      <p:ext uri="{BB962C8B-B14F-4D97-AF65-F5344CB8AC3E}">
        <p14:creationId xmlns:p14="http://schemas.microsoft.com/office/powerpoint/2010/main" val="4907459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674"/>
          <p:cNvGrpSpPr/>
          <p:nvPr/>
        </p:nvGrpSpPr>
        <p:grpSpPr>
          <a:xfrm>
            <a:off x="1429327" y="1698184"/>
            <a:ext cx="8407401" cy="1157094"/>
            <a:chOff x="0" y="0"/>
            <a:chExt cx="8407400" cy="1157092"/>
          </a:xfrm>
        </p:grpSpPr>
        <p:pic>
          <p:nvPicPr>
            <p:cNvPr id="12" name="Capture d’écran 2016-03-07 à 10.10.41.png"/>
            <p:cNvPicPr>
              <a:picLocks noChangeAspect="1"/>
            </p:cNvPicPr>
            <p:nvPr/>
          </p:nvPicPr>
          <p:blipFill>
            <a:blip r:embed="rId3">
              <a:extLst/>
            </a:blip>
            <a:stretch>
              <a:fillRect/>
            </a:stretch>
          </p:blipFill>
          <p:spPr>
            <a:xfrm>
              <a:off x="0" y="306192"/>
              <a:ext cx="8407400" cy="850901"/>
            </a:xfrm>
            <a:prstGeom prst="rect">
              <a:avLst/>
            </a:prstGeom>
            <a:ln w="12700" cap="flat">
              <a:noFill/>
              <a:miter lim="400000"/>
            </a:ln>
            <a:effectLst/>
          </p:spPr>
        </p:pic>
        <p:sp>
          <p:nvSpPr>
            <p:cNvPr id="13" name="Shape 673"/>
            <p:cNvSpPr/>
            <p:nvPr/>
          </p:nvSpPr>
          <p:spPr>
            <a:xfrm>
              <a:off x="14575" y="0"/>
              <a:ext cx="1260871" cy="624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r>
                <a:t>Application.js</a:t>
              </a:r>
            </a:p>
          </p:txBody>
        </p:sp>
      </p:grpSp>
      <p:grpSp>
        <p:nvGrpSpPr>
          <p:cNvPr id="14" name="Group 677"/>
          <p:cNvGrpSpPr/>
          <p:nvPr/>
        </p:nvGrpSpPr>
        <p:grpSpPr>
          <a:xfrm>
            <a:off x="1361489" y="3020074"/>
            <a:ext cx="8524618" cy="2089350"/>
            <a:chOff x="0" y="0"/>
            <a:chExt cx="8524617" cy="2089348"/>
          </a:xfrm>
        </p:grpSpPr>
        <p:pic>
          <p:nvPicPr>
            <p:cNvPr id="15" name="Capture d’écran 2016-03-07 à 10.11.31.png"/>
            <p:cNvPicPr>
              <a:picLocks noChangeAspect="1"/>
            </p:cNvPicPr>
            <p:nvPr/>
          </p:nvPicPr>
          <p:blipFill>
            <a:blip r:embed="rId4">
              <a:extLst/>
            </a:blip>
            <a:srcRect/>
            <a:stretch>
              <a:fillRect/>
            </a:stretch>
          </p:blipFill>
          <p:spPr>
            <a:xfrm>
              <a:off x="15617" y="273248"/>
              <a:ext cx="8509001" cy="1816101"/>
            </a:xfrm>
            <a:prstGeom prst="rect">
              <a:avLst/>
            </a:prstGeom>
            <a:ln w="12700" cap="flat">
              <a:noFill/>
              <a:miter lim="400000"/>
            </a:ln>
            <a:effectLst/>
          </p:spPr>
        </p:pic>
        <p:sp>
          <p:nvSpPr>
            <p:cNvPr id="16" name="Shape 676"/>
            <p:cNvSpPr/>
            <p:nvPr/>
          </p:nvSpPr>
          <p:spPr>
            <a:xfrm>
              <a:off x="0" y="0"/>
              <a:ext cx="1229728" cy="358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r>
                <a:t>Package.json</a:t>
              </a:r>
            </a:p>
          </p:txBody>
        </p:sp>
      </p:grpSp>
      <p:sp>
        <p:nvSpPr>
          <p:cNvPr id="17" name="Titre 5"/>
          <p:cNvSpPr>
            <a:spLocks noGrp="1"/>
          </p:cNvSpPr>
          <p:nvPr>
            <p:ph type="title"/>
          </p:nvPr>
        </p:nvSpPr>
        <p:spPr>
          <a:xfrm>
            <a:off x="239350" y="0"/>
            <a:ext cx="11809313" cy="692696"/>
          </a:xfrm>
        </p:spPr>
        <p:txBody>
          <a:bodyPr/>
          <a:lstStyle/>
          <a:p>
            <a:r>
              <a:rPr lang="fr-FR" b="1" dirty="0" smtClean="0">
                <a:solidFill>
                  <a:schemeClr val="accent5">
                    <a:lumMod val="50000"/>
                  </a:schemeClr>
                </a:solidFill>
              </a:rPr>
              <a:t>Node.js / NPM</a:t>
            </a:r>
            <a:endParaRPr lang="fr-FR" dirty="0"/>
          </a:p>
        </p:txBody>
      </p:sp>
    </p:spTree>
    <p:extLst>
      <p:ext uri="{BB962C8B-B14F-4D97-AF65-F5344CB8AC3E}">
        <p14:creationId xmlns:p14="http://schemas.microsoft.com/office/powerpoint/2010/main" val="17402395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29327" y="89009"/>
            <a:ext cx="10515600" cy="672991"/>
          </a:xfrm>
        </p:spPr>
        <p:txBody>
          <a:bodyPr>
            <a:normAutofit/>
          </a:bodyPr>
          <a:lstStyle/>
          <a:p>
            <a:pPr algn="r"/>
            <a:r>
              <a:rPr lang="fr-FR" b="1" dirty="0" smtClean="0">
                <a:solidFill>
                  <a:schemeClr val="accent5">
                    <a:lumMod val="50000"/>
                  </a:schemeClr>
                </a:solidFill>
              </a:rPr>
              <a:t>TP</a:t>
            </a:r>
            <a:endParaRPr lang="fr-FR" b="1" dirty="0">
              <a:solidFill>
                <a:schemeClr val="accent5">
                  <a:lumMod val="50000"/>
                </a:schemeClr>
              </a:solidFill>
            </a:endParaRPr>
          </a:p>
        </p:txBody>
      </p:sp>
      <p:sp>
        <p:nvSpPr>
          <p:cNvPr id="7" name="ZoneTexte 6"/>
          <p:cNvSpPr txBox="1"/>
          <p:nvPr/>
        </p:nvSpPr>
        <p:spPr>
          <a:xfrm>
            <a:off x="3166534" y="2810932"/>
            <a:ext cx="6688666" cy="646331"/>
          </a:xfrm>
          <a:prstGeom prst="rect">
            <a:avLst/>
          </a:prstGeom>
          <a:noFill/>
        </p:spPr>
        <p:txBody>
          <a:bodyPr wrap="square" rtlCol="0">
            <a:spAutoFit/>
          </a:bodyPr>
          <a:lstStyle/>
          <a:p>
            <a:r>
              <a:rPr lang="fr-FR" sz="3600" dirty="0" smtClean="0"/>
              <a:t>TP : </a:t>
            </a:r>
            <a:r>
              <a:rPr lang="fr-FR" sz="3600" dirty="0" err="1" smtClean="0"/>
              <a:t>Chapter</a:t>
            </a:r>
            <a:r>
              <a:rPr lang="fr-FR" sz="3600" dirty="0" smtClean="0"/>
              <a:t> 2 </a:t>
            </a:r>
            <a:r>
              <a:rPr lang="mr-IN" sz="3600" dirty="0" smtClean="0"/>
              <a:t>–</a:t>
            </a:r>
            <a:r>
              <a:rPr lang="fr-FR" sz="3600" dirty="0" smtClean="0"/>
              <a:t> Node.js</a:t>
            </a:r>
            <a:endParaRPr lang="fr-FR" sz="3600" dirty="0"/>
          </a:p>
        </p:txBody>
      </p:sp>
    </p:spTree>
    <p:extLst>
      <p:ext uri="{BB962C8B-B14F-4D97-AF65-F5344CB8AC3E}">
        <p14:creationId xmlns:p14="http://schemas.microsoft.com/office/powerpoint/2010/main" val="8345471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algn="just"/>
            <a:r>
              <a:rPr lang="fr-FR" dirty="0" smtClean="0">
                <a:solidFill>
                  <a:srgbClr val="223C55"/>
                </a:solidFill>
              </a:rPr>
              <a:t>Le langage créé en 1995 par Brendan Eich pour Netscape Communications Corporation sous le nom de </a:t>
            </a:r>
            <a:r>
              <a:rPr lang="fr-FR" dirty="0" err="1" smtClean="0">
                <a:solidFill>
                  <a:srgbClr val="223C55"/>
                </a:solidFill>
              </a:rPr>
              <a:t>Livescript</a:t>
            </a:r>
            <a:endParaRPr lang="fr-FR" dirty="0">
              <a:solidFill>
                <a:srgbClr val="223C55"/>
              </a:solidFill>
            </a:endParaRPr>
          </a:p>
          <a:p>
            <a:pPr algn="just"/>
            <a:r>
              <a:rPr lang="fr-FR" dirty="0" smtClean="0">
                <a:solidFill>
                  <a:srgbClr val="223C55"/>
                </a:solidFill>
              </a:rPr>
              <a:t>Il est inspiré de Java avec une « syntaxe simplifiée » pour les débutants</a:t>
            </a:r>
          </a:p>
          <a:p>
            <a:pPr algn="just"/>
            <a:r>
              <a:rPr lang="fr-FR" dirty="0" smtClean="0">
                <a:solidFill>
                  <a:srgbClr val="223C55"/>
                </a:solidFill>
              </a:rPr>
              <a:t>Le JavaScript répond à la norme ECMA Script ou ES (comme l’</a:t>
            </a:r>
            <a:r>
              <a:rPr lang="fr-FR" dirty="0" err="1" smtClean="0">
                <a:solidFill>
                  <a:srgbClr val="223C55"/>
                </a:solidFill>
              </a:rPr>
              <a:t>ActionScript</a:t>
            </a:r>
            <a:r>
              <a:rPr lang="fr-FR" dirty="0" smtClean="0">
                <a:solidFill>
                  <a:srgbClr val="223C55"/>
                </a:solidFill>
              </a:rPr>
              <a:t>, le </a:t>
            </a:r>
            <a:r>
              <a:rPr lang="fr-FR" dirty="0" err="1" smtClean="0">
                <a:solidFill>
                  <a:srgbClr val="223C55"/>
                </a:solidFill>
              </a:rPr>
              <a:t>Jscript</a:t>
            </a:r>
            <a:r>
              <a:rPr lang="fr-FR" dirty="0" smtClean="0">
                <a:solidFill>
                  <a:srgbClr val="223C55"/>
                </a:solidFill>
              </a:rPr>
              <a:t>, </a:t>
            </a:r>
            <a:r>
              <a:rPr lang="mr-IN" dirty="0" smtClean="0">
                <a:solidFill>
                  <a:srgbClr val="223C55"/>
                </a:solidFill>
              </a:rPr>
              <a:t>…</a:t>
            </a:r>
            <a:r>
              <a:rPr lang="fr-FR" dirty="0" smtClean="0">
                <a:solidFill>
                  <a:srgbClr val="223C55"/>
                </a:solidFill>
              </a:rPr>
              <a:t>)</a:t>
            </a:r>
          </a:p>
          <a:p>
            <a:pPr algn="just"/>
            <a:r>
              <a:rPr lang="fr-FR" dirty="0" smtClean="0">
                <a:solidFill>
                  <a:srgbClr val="223C55"/>
                </a:solidFill>
              </a:rPr>
              <a:t>La version actuelle est supportée dans tous les navigateurs est ES5 (sortie fin 2009 puis révisée en 2011)</a:t>
            </a:r>
          </a:p>
          <a:p>
            <a:pPr algn="just"/>
            <a:r>
              <a:rPr lang="fr-FR" dirty="0" smtClean="0">
                <a:solidFill>
                  <a:srgbClr val="223C55"/>
                </a:solidFill>
              </a:rPr>
              <a:t>La version ES6 ou ES2015 (en rapport avec sa date de sortie) est déjà partiellement supportée par les navigateurs récents.  </a:t>
            </a:r>
          </a:p>
          <a:p>
            <a:pPr algn="just"/>
            <a:endParaRPr lang="fr-FR" dirty="0">
              <a:solidFill>
                <a:srgbClr val="223C55"/>
              </a:solidFill>
            </a:endParaRPr>
          </a:p>
          <a:p>
            <a:pPr marL="457200" lvl="1" indent="0" algn="just">
              <a:buNone/>
            </a:pPr>
            <a:endParaRPr lang="fr-FR" dirty="0"/>
          </a:p>
          <a:p>
            <a:pPr algn="just"/>
            <a:endParaRPr lang="fr-FR" dirty="0"/>
          </a:p>
        </p:txBody>
      </p:sp>
      <p:sp>
        <p:nvSpPr>
          <p:cNvPr id="6" name="Titre 5"/>
          <p:cNvSpPr>
            <a:spLocks noGrp="1"/>
          </p:cNvSpPr>
          <p:nvPr>
            <p:ph type="title"/>
          </p:nvPr>
        </p:nvSpPr>
        <p:spPr/>
        <p:txBody>
          <a:bodyPr/>
          <a:lstStyle/>
          <a:p>
            <a:r>
              <a:rPr lang="fr-FR" b="1" dirty="0">
                <a:solidFill>
                  <a:schemeClr val="accent5">
                    <a:lumMod val="50000"/>
                  </a:schemeClr>
                </a:solidFill>
              </a:rPr>
              <a:t>Historique JS</a:t>
            </a:r>
            <a:endParaRPr lang="fr-FR" dirty="0"/>
          </a:p>
        </p:txBody>
      </p:sp>
    </p:spTree>
    <p:extLst>
      <p:ext uri="{BB962C8B-B14F-4D97-AF65-F5344CB8AC3E}">
        <p14:creationId xmlns:p14="http://schemas.microsoft.com/office/powerpoint/2010/main" val="5173201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algn="just"/>
            <a:r>
              <a:rPr lang="fr-FR" dirty="0" smtClean="0"/>
              <a:t>Les spécifications: </a:t>
            </a:r>
          </a:p>
          <a:p>
            <a:pPr lvl="1" algn="just">
              <a:buFont typeface="Wingdings" charset="2"/>
              <a:buChar char="Ø"/>
            </a:pPr>
            <a:r>
              <a:rPr lang="fr-FR" dirty="0" smtClean="0"/>
              <a:t>ES6 =&gt; 2015</a:t>
            </a:r>
          </a:p>
          <a:p>
            <a:pPr lvl="1" algn="just">
              <a:buFont typeface="Wingdings" charset="2"/>
              <a:buChar char="Ø"/>
            </a:pPr>
            <a:r>
              <a:rPr lang="fr-FR" dirty="0" smtClean="0"/>
              <a:t>ES7 =&gt; 2016</a:t>
            </a:r>
          </a:p>
          <a:p>
            <a:pPr lvl="1" algn="just">
              <a:buFont typeface="Wingdings" charset="2"/>
              <a:buChar char="Ø"/>
            </a:pPr>
            <a:r>
              <a:rPr lang="fr-FR" dirty="0" smtClean="0"/>
              <a:t>ES8 =&gt; 2017</a:t>
            </a:r>
          </a:p>
          <a:p>
            <a:pPr algn="just">
              <a:buFont typeface="Arial" charset="0"/>
              <a:buChar char="•"/>
            </a:pPr>
            <a:r>
              <a:rPr lang="fr-FR" dirty="0" smtClean="0"/>
              <a:t>Les spécifications ne sont pas encore implémentées dans tous les interpréteurs</a:t>
            </a:r>
          </a:p>
          <a:p>
            <a:pPr lvl="1" algn="just">
              <a:buFont typeface="Wingdings" charset="2"/>
              <a:buChar char="Ø"/>
            </a:pPr>
            <a:r>
              <a:rPr lang="fr-FR" dirty="0" smtClean="0"/>
              <a:t>Que ce soit coté client ou coté serveur, il faut vérifier les versions pour connaître quelles sont les spécifications implémentées </a:t>
            </a:r>
          </a:p>
          <a:p>
            <a:pPr lvl="1" algn="just">
              <a:buFont typeface="Wingdings" charset="2"/>
              <a:buChar char="Ø"/>
            </a:pPr>
            <a:r>
              <a:rPr lang="fr-FR" dirty="0" smtClean="0"/>
              <a:t>Des outils ont été développées afin de permettre aux développeurs de pouvoir utiliser ses spécifications à date. Le code écrit est alors généré en JavaScript ES5. On dit que le code est </a:t>
            </a:r>
            <a:r>
              <a:rPr lang="fr-FR" dirty="0" err="1" smtClean="0"/>
              <a:t>transpilé</a:t>
            </a:r>
            <a:r>
              <a:rPr lang="fr-FR" dirty="0" smtClean="0"/>
              <a:t>.</a:t>
            </a:r>
            <a:endParaRPr lang="fr-FR" dirty="0" smtClean="0">
              <a:hlinkClick r:id="rId2"/>
            </a:endParaRPr>
          </a:p>
          <a:p>
            <a:pPr lvl="2" algn="just">
              <a:buFont typeface="Arial" charset="0"/>
              <a:buChar char="•"/>
            </a:pPr>
            <a:r>
              <a:rPr lang="fr-FR" dirty="0" smtClean="0">
                <a:hlinkClick r:id="rId3"/>
              </a:rPr>
              <a:t>Babel.js</a:t>
            </a:r>
            <a:endParaRPr lang="fr-FR" dirty="0" smtClean="0"/>
          </a:p>
          <a:p>
            <a:pPr lvl="2" algn="just">
              <a:buFont typeface="Arial" charset="0"/>
              <a:buChar char="•"/>
            </a:pPr>
            <a:r>
              <a:rPr lang="fr-FR" dirty="0" smtClean="0">
                <a:hlinkClick r:id="rId2"/>
              </a:rPr>
              <a:t>Traceur</a:t>
            </a:r>
            <a:endParaRPr lang="fr-FR" dirty="0" smtClean="0"/>
          </a:p>
          <a:p>
            <a:pPr lvl="1" algn="just">
              <a:buFont typeface="Wingdings" charset="2"/>
              <a:buChar char="Ø"/>
            </a:pPr>
            <a:endParaRPr lang="fr-FR" dirty="0" smtClean="0"/>
          </a:p>
          <a:p>
            <a:pPr lvl="1" algn="just">
              <a:buFont typeface="Wingdings" charset="2"/>
              <a:buChar char="Ø"/>
            </a:pPr>
            <a:endParaRPr lang="fr-FR" dirty="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sp>
        <p:nvSpPr>
          <p:cNvPr id="6" name="Titre 5"/>
          <p:cNvSpPr>
            <a:spLocks noGrp="1"/>
          </p:cNvSpPr>
          <p:nvPr>
            <p:ph type="title"/>
          </p:nvPr>
        </p:nvSpPr>
        <p:spPr/>
        <p:txBody>
          <a:bodyPr/>
          <a:lstStyle/>
          <a:p>
            <a:r>
              <a:rPr lang="fr-FR" smtClean="0"/>
              <a:t>JavaScript / ES6 +</a:t>
            </a:r>
            <a:endParaRPr lang="fr-FR"/>
          </a:p>
        </p:txBody>
      </p:sp>
    </p:spTree>
    <p:extLst>
      <p:ext uri="{BB962C8B-B14F-4D97-AF65-F5344CB8AC3E}">
        <p14:creationId xmlns:p14="http://schemas.microsoft.com/office/powerpoint/2010/main" val="17453603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lvl="1" algn="just">
              <a:buFont typeface="Wingdings" charset="2"/>
              <a:buChar char="Ø"/>
            </a:pPr>
            <a:endParaRPr lang="fr-FR" dirty="0" smtClean="0"/>
          </a:p>
          <a:p>
            <a:pPr lvl="1" algn="just">
              <a:buFont typeface="Wingdings" charset="2"/>
              <a:buChar char="Ø"/>
            </a:pPr>
            <a:endParaRPr lang="fr-FR" dirty="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4" y="3312105"/>
            <a:ext cx="2679700" cy="723900"/>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8301" y="1208320"/>
            <a:ext cx="6670188" cy="4412359"/>
          </a:xfrm>
          <a:prstGeom prst="rect">
            <a:avLst/>
          </a:prstGeom>
        </p:spPr>
      </p:pic>
      <p:sp>
        <p:nvSpPr>
          <p:cNvPr id="10" name="Titre 5"/>
          <p:cNvSpPr>
            <a:spLocks noGrp="1"/>
          </p:cNvSpPr>
          <p:nvPr>
            <p:ph type="title"/>
          </p:nvPr>
        </p:nvSpPr>
        <p:spPr>
          <a:xfrm>
            <a:off x="239350" y="0"/>
            <a:ext cx="11809313" cy="692696"/>
          </a:xfrm>
        </p:spPr>
        <p:txBody>
          <a:bodyPr/>
          <a:lstStyle/>
          <a:p>
            <a:r>
              <a:rPr lang="fr-FR" dirty="0" smtClean="0"/>
              <a:t>JavaScript / ES6 + </a:t>
            </a:r>
            <a:r>
              <a:rPr lang="fr-FR" smtClean="0"/>
              <a:t>/ Variables</a:t>
            </a:r>
            <a:endParaRPr lang="fr-FR"/>
          </a:p>
        </p:txBody>
      </p:sp>
    </p:spTree>
    <p:extLst>
      <p:ext uri="{BB962C8B-B14F-4D97-AF65-F5344CB8AC3E}">
        <p14:creationId xmlns:p14="http://schemas.microsoft.com/office/powerpoint/2010/main" val="12773088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lvl="1" algn="just">
              <a:buFont typeface="Wingdings" charset="2"/>
              <a:buChar char="Ø"/>
            </a:pPr>
            <a:endParaRPr lang="fr-FR" dirty="0" smtClean="0"/>
          </a:p>
          <a:p>
            <a:pPr lvl="1" algn="just">
              <a:buFont typeface="Wingdings" charset="2"/>
              <a:buChar char="Ø"/>
            </a:pPr>
            <a:endParaRPr lang="fr-FR" dirty="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088" y="1654640"/>
            <a:ext cx="9997650" cy="1999530"/>
          </a:xfrm>
          <a:prstGeom prst="rect">
            <a:avLst/>
          </a:prstGeom>
        </p:spPr>
      </p:pic>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088" y="4390556"/>
            <a:ext cx="9005376" cy="524585"/>
          </a:xfrm>
          <a:prstGeom prst="rect">
            <a:avLst/>
          </a:prstGeom>
        </p:spPr>
      </p:pic>
      <p:sp>
        <p:nvSpPr>
          <p:cNvPr id="11" name="Titre 5"/>
          <p:cNvSpPr>
            <a:spLocks noGrp="1"/>
          </p:cNvSpPr>
          <p:nvPr>
            <p:ph type="title"/>
          </p:nvPr>
        </p:nvSpPr>
        <p:spPr>
          <a:xfrm>
            <a:off x="239350" y="0"/>
            <a:ext cx="11809313" cy="692696"/>
          </a:xfrm>
        </p:spPr>
        <p:txBody>
          <a:bodyPr/>
          <a:lstStyle/>
          <a:p>
            <a:r>
              <a:rPr lang="fr-FR" dirty="0" smtClean="0"/>
              <a:t>JavaScript / ES6 + / Template </a:t>
            </a:r>
            <a:r>
              <a:rPr lang="fr-FR" dirty="0" err="1" smtClean="0"/>
              <a:t>litterals</a:t>
            </a:r>
            <a:endParaRPr lang="fr-FR" dirty="0"/>
          </a:p>
        </p:txBody>
      </p:sp>
    </p:spTree>
    <p:extLst>
      <p:ext uri="{BB962C8B-B14F-4D97-AF65-F5344CB8AC3E}">
        <p14:creationId xmlns:p14="http://schemas.microsoft.com/office/powerpoint/2010/main" val="17068030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lvl="1" algn="just">
              <a:buFont typeface="Wingdings" charset="2"/>
              <a:buChar char="Ø"/>
            </a:pPr>
            <a:endParaRPr lang="fr-FR" dirty="0" smtClean="0"/>
          </a:p>
          <a:p>
            <a:pPr lvl="1" algn="just">
              <a:buFont typeface="Wingdings" charset="2"/>
              <a:buChar char="Ø"/>
            </a:pPr>
            <a:endParaRPr lang="fr-FR" dirty="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467" y="1313479"/>
            <a:ext cx="9612887" cy="1581067"/>
          </a:xfrm>
          <a:prstGeom prst="rect">
            <a:avLst/>
          </a:prstGeom>
        </p:spPr>
      </p:pic>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4930" y="3589208"/>
            <a:ext cx="4049995" cy="1771873"/>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467" y="3742267"/>
            <a:ext cx="5020142" cy="1618814"/>
          </a:xfrm>
          <a:prstGeom prst="rect">
            <a:avLst/>
          </a:prstGeom>
        </p:spPr>
      </p:pic>
      <p:sp>
        <p:nvSpPr>
          <p:cNvPr id="12" name="Titre 5"/>
          <p:cNvSpPr>
            <a:spLocks noGrp="1"/>
          </p:cNvSpPr>
          <p:nvPr>
            <p:ph type="title"/>
          </p:nvPr>
        </p:nvSpPr>
        <p:spPr>
          <a:xfrm>
            <a:off x="239350" y="0"/>
            <a:ext cx="11809313" cy="692696"/>
          </a:xfrm>
        </p:spPr>
        <p:txBody>
          <a:bodyPr/>
          <a:lstStyle/>
          <a:p>
            <a:r>
              <a:rPr lang="fr-FR" dirty="0" smtClean="0"/>
              <a:t>JavaScript / ES6 + / Arrow </a:t>
            </a:r>
            <a:r>
              <a:rPr lang="fr-FR" dirty="0" err="1" smtClean="0"/>
              <a:t>function</a:t>
            </a:r>
            <a:endParaRPr lang="fr-FR" dirty="0"/>
          </a:p>
        </p:txBody>
      </p:sp>
    </p:spTree>
    <p:extLst>
      <p:ext uri="{BB962C8B-B14F-4D97-AF65-F5344CB8AC3E}">
        <p14:creationId xmlns:p14="http://schemas.microsoft.com/office/powerpoint/2010/main" val="9880409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contenu 2"/>
          <p:cNvSpPr txBox="1">
            <a:spLocks/>
          </p:cNvSpPr>
          <p:nvPr/>
        </p:nvSpPr>
        <p:spPr>
          <a:xfrm>
            <a:off x="990600" y="165078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fr-FR" dirty="0" smtClean="0"/>
              <a:t>Syntaxe plus courte</a:t>
            </a:r>
          </a:p>
          <a:p>
            <a:pPr algn="just"/>
            <a:r>
              <a:rPr lang="fr-FR" dirty="0" smtClean="0"/>
              <a:t>Ne crée pas de nouveau scope</a:t>
            </a:r>
          </a:p>
          <a:p>
            <a:pPr lvl="1" algn="just"/>
            <a:r>
              <a:rPr lang="fr-FR" dirty="0" err="1" smtClean="0"/>
              <a:t>this</a:t>
            </a:r>
            <a:r>
              <a:rPr lang="fr-FR" dirty="0" smtClean="0"/>
              <a:t>: est celui du block parent</a:t>
            </a:r>
          </a:p>
          <a:p>
            <a:pPr lvl="1" algn="just"/>
            <a:r>
              <a:rPr lang="fr-FR" dirty="0" smtClean="0"/>
              <a:t>arguments: est celui du block </a:t>
            </a:r>
            <a:r>
              <a:rPr lang="fr-FR" dirty="0" smtClean="0"/>
              <a:t>parent</a:t>
            </a:r>
          </a:p>
          <a:p>
            <a:pPr marL="685800" lvl="4" algn="just">
              <a:spcBef>
                <a:spcPts val="1000"/>
              </a:spcBef>
            </a:pPr>
            <a:r>
              <a:rPr lang="fr-FR" dirty="0"/>
              <a:t>Destinée à être des fonctions </a:t>
            </a:r>
            <a:r>
              <a:rPr lang="fr-FR" dirty="0" smtClean="0"/>
              <a:t>anonymes</a:t>
            </a:r>
            <a:r>
              <a:rPr lang="fr-FR" dirty="0" smtClean="0"/>
              <a:t> </a:t>
            </a:r>
            <a:endParaRPr lang="fr-FR" dirty="0" smtClean="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smtClean="0"/>
          </a:p>
          <a:p>
            <a:pPr algn="just"/>
            <a:endParaRPr lang="fr-FR" b="1" dirty="0" smtClean="0"/>
          </a:p>
          <a:p>
            <a:pPr lvl="1" algn="just">
              <a:buFont typeface="Wingdings" charset="2"/>
              <a:buChar char="Ø"/>
            </a:pPr>
            <a:endParaRPr lang="fr-FR" dirty="0"/>
          </a:p>
        </p:txBody>
      </p:sp>
      <p:sp>
        <p:nvSpPr>
          <p:cNvPr id="9" name="Titre 5"/>
          <p:cNvSpPr>
            <a:spLocks noGrp="1"/>
          </p:cNvSpPr>
          <p:nvPr>
            <p:ph type="title"/>
          </p:nvPr>
        </p:nvSpPr>
        <p:spPr>
          <a:xfrm>
            <a:off x="239350" y="0"/>
            <a:ext cx="11809313" cy="692696"/>
          </a:xfrm>
        </p:spPr>
        <p:txBody>
          <a:bodyPr/>
          <a:lstStyle/>
          <a:p>
            <a:r>
              <a:rPr lang="fr-FR" dirty="0" smtClean="0"/>
              <a:t>JavaScript / ES6 + / Arrow </a:t>
            </a:r>
            <a:r>
              <a:rPr lang="fr-FR" dirty="0" err="1" smtClean="0"/>
              <a:t>function</a:t>
            </a:r>
            <a:endParaRPr lang="fr-FR" dirty="0"/>
          </a:p>
        </p:txBody>
      </p:sp>
    </p:spTree>
    <p:extLst>
      <p:ext uri="{BB962C8B-B14F-4D97-AF65-F5344CB8AC3E}">
        <p14:creationId xmlns:p14="http://schemas.microsoft.com/office/powerpoint/2010/main" val="12855738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257095" y="3185412"/>
            <a:ext cx="10515600" cy="4351338"/>
          </a:xfrm>
        </p:spPr>
        <p:txBody>
          <a:bodyPr>
            <a:normAutofit/>
          </a:bodyPr>
          <a:lstStyle/>
          <a:p>
            <a:pPr lvl="1" algn="just">
              <a:buFont typeface="Wingdings" charset="2"/>
              <a:buChar char="Ø"/>
            </a:pPr>
            <a:endParaRPr lang="fr-FR" dirty="0" smtClean="0"/>
          </a:p>
          <a:p>
            <a:pPr lvl="1" algn="just">
              <a:buFont typeface="Wingdings" charset="2"/>
              <a:buChar char="Ø"/>
            </a:pPr>
            <a:endParaRPr lang="fr-FR" dirty="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591" y="1266532"/>
            <a:ext cx="6912334" cy="1856711"/>
          </a:xfrm>
          <a:prstGeom prst="rect">
            <a:avLst/>
          </a:prstGeom>
        </p:spPr>
      </p:pic>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386" y="3719901"/>
            <a:ext cx="6577653" cy="1821174"/>
          </a:xfrm>
          <a:prstGeom prst="rect">
            <a:avLst/>
          </a:prstGeom>
        </p:spPr>
      </p:pic>
      <p:sp>
        <p:nvSpPr>
          <p:cNvPr id="11" name="Titre 5"/>
          <p:cNvSpPr>
            <a:spLocks noGrp="1"/>
          </p:cNvSpPr>
          <p:nvPr>
            <p:ph type="title"/>
          </p:nvPr>
        </p:nvSpPr>
        <p:spPr>
          <a:xfrm>
            <a:off x="239350" y="0"/>
            <a:ext cx="11809313" cy="692696"/>
          </a:xfrm>
        </p:spPr>
        <p:txBody>
          <a:bodyPr/>
          <a:lstStyle/>
          <a:p>
            <a:r>
              <a:rPr lang="fr-FR" dirty="0" smtClean="0"/>
              <a:t>JavaScript / ES6 + / </a:t>
            </a:r>
            <a:r>
              <a:rPr lang="fr-FR" dirty="0" err="1" smtClean="0"/>
              <a:t>Function</a:t>
            </a:r>
            <a:r>
              <a:rPr lang="fr-FR" dirty="0" smtClean="0"/>
              <a:t> arguments</a:t>
            </a:r>
            <a:endParaRPr lang="fr-FR" dirty="0"/>
          </a:p>
        </p:txBody>
      </p:sp>
    </p:spTree>
    <p:extLst>
      <p:ext uri="{BB962C8B-B14F-4D97-AF65-F5344CB8AC3E}">
        <p14:creationId xmlns:p14="http://schemas.microsoft.com/office/powerpoint/2010/main" val="2613772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257095" y="3185412"/>
            <a:ext cx="10515600" cy="4351338"/>
          </a:xfrm>
        </p:spPr>
        <p:txBody>
          <a:bodyPr>
            <a:normAutofit/>
          </a:bodyPr>
          <a:lstStyle/>
          <a:p>
            <a:pPr lvl="1" algn="just">
              <a:buFont typeface="Wingdings" charset="2"/>
              <a:buChar char="Ø"/>
            </a:pPr>
            <a:endParaRPr lang="fr-FR" dirty="0" smtClean="0"/>
          </a:p>
          <a:p>
            <a:pPr lvl="1" algn="just">
              <a:buFont typeface="Wingdings" charset="2"/>
              <a:buChar char="Ø"/>
            </a:pPr>
            <a:endParaRPr lang="fr-FR" dirty="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806" y="1583167"/>
            <a:ext cx="10402679" cy="3611002"/>
          </a:xfrm>
          <a:prstGeom prst="rect">
            <a:avLst/>
          </a:prstGeom>
        </p:spPr>
      </p:pic>
      <p:sp>
        <p:nvSpPr>
          <p:cNvPr id="9" name="Titre 5"/>
          <p:cNvSpPr>
            <a:spLocks noGrp="1"/>
          </p:cNvSpPr>
          <p:nvPr>
            <p:ph type="title"/>
          </p:nvPr>
        </p:nvSpPr>
        <p:spPr>
          <a:xfrm>
            <a:off x="239350" y="0"/>
            <a:ext cx="11809313" cy="692696"/>
          </a:xfrm>
        </p:spPr>
        <p:txBody>
          <a:bodyPr/>
          <a:lstStyle/>
          <a:p>
            <a:r>
              <a:rPr lang="fr-FR" dirty="0" smtClean="0"/>
              <a:t>JavaScript / ES6 + / </a:t>
            </a:r>
            <a:r>
              <a:rPr lang="fr-FR" dirty="0" err="1" smtClean="0"/>
              <a:t>Function</a:t>
            </a:r>
            <a:r>
              <a:rPr lang="fr-FR" dirty="0" smtClean="0"/>
              <a:t> arguments</a:t>
            </a:r>
            <a:endParaRPr lang="fr-FR" dirty="0"/>
          </a:p>
        </p:txBody>
      </p:sp>
    </p:spTree>
    <p:extLst>
      <p:ext uri="{BB962C8B-B14F-4D97-AF65-F5344CB8AC3E}">
        <p14:creationId xmlns:p14="http://schemas.microsoft.com/office/powerpoint/2010/main" val="4076957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257095" y="3185412"/>
            <a:ext cx="10515600" cy="4351338"/>
          </a:xfrm>
        </p:spPr>
        <p:txBody>
          <a:bodyPr>
            <a:normAutofit/>
          </a:bodyPr>
          <a:lstStyle/>
          <a:p>
            <a:pPr lvl="1" algn="just">
              <a:buFont typeface="Wingdings" charset="2"/>
              <a:buChar char="Ø"/>
            </a:pPr>
            <a:endParaRPr lang="fr-FR" dirty="0" smtClean="0"/>
          </a:p>
          <a:p>
            <a:pPr lvl="1" algn="just">
              <a:buFont typeface="Wingdings" charset="2"/>
              <a:buChar char="Ø"/>
            </a:pPr>
            <a:endParaRPr lang="fr-FR" dirty="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158" y="1428553"/>
            <a:ext cx="3744021" cy="815025"/>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7158" y="3185412"/>
            <a:ext cx="4681797" cy="1585469"/>
          </a:xfrm>
          <a:prstGeom prst="rect">
            <a:avLst/>
          </a:prstGeom>
        </p:spPr>
      </p:pic>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8384" y="1208320"/>
            <a:ext cx="3396138" cy="3918621"/>
          </a:xfrm>
          <a:prstGeom prst="rect">
            <a:avLst/>
          </a:prstGeom>
        </p:spPr>
      </p:pic>
      <p:sp>
        <p:nvSpPr>
          <p:cNvPr id="11" name="Titre 5"/>
          <p:cNvSpPr>
            <a:spLocks noGrp="1"/>
          </p:cNvSpPr>
          <p:nvPr>
            <p:ph type="title"/>
          </p:nvPr>
        </p:nvSpPr>
        <p:spPr>
          <a:xfrm>
            <a:off x="239350" y="0"/>
            <a:ext cx="11809313" cy="692696"/>
          </a:xfrm>
        </p:spPr>
        <p:txBody>
          <a:bodyPr/>
          <a:lstStyle/>
          <a:p>
            <a:r>
              <a:rPr lang="fr-FR" dirty="0" smtClean="0"/>
              <a:t>JavaScript / ES6 + / Object </a:t>
            </a:r>
            <a:r>
              <a:rPr lang="fr-FR" dirty="0" err="1" smtClean="0"/>
              <a:t>properties</a:t>
            </a:r>
            <a:endParaRPr lang="fr-FR" dirty="0"/>
          </a:p>
        </p:txBody>
      </p:sp>
    </p:spTree>
    <p:extLst>
      <p:ext uri="{BB962C8B-B14F-4D97-AF65-F5344CB8AC3E}">
        <p14:creationId xmlns:p14="http://schemas.microsoft.com/office/powerpoint/2010/main" val="12324192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257095" y="3185412"/>
            <a:ext cx="10515600" cy="4351338"/>
          </a:xfrm>
        </p:spPr>
        <p:txBody>
          <a:bodyPr>
            <a:normAutofit/>
          </a:bodyPr>
          <a:lstStyle/>
          <a:p>
            <a:pPr lvl="1" algn="just">
              <a:buFont typeface="Wingdings" charset="2"/>
              <a:buChar char="Ø"/>
            </a:pPr>
            <a:endParaRPr lang="fr-FR" dirty="0" smtClean="0"/>
          </a:p>
          <a:p>
            <a:pPr lvl="1" algn="just">
              <a:buFont typeface="Wingdings" charset="2"/>
              <a:buChar char="Ø"/>
            </a:pPr>
            <a:endParaRPr lang="fr-FR" dirty="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032" y="1548876"/>
            <a:ext cx="6148567" cy="585578"/>
          </a:xfrm>
          <a:prstGeom prst="rect">
            <a:avLst/>
          </a:prstGeom>
        </p:spPr>
      </p:pic>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325" y="2278558"/>
            <a:ext cx="8612395" cy="547398"/>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2166" y="3545833"/>
            <a:ext cx="5114929" cy="1927020"/>
          </a:xfrm>
          <a:prstGeom prst="rect">
            <a:avLst/>
          </a:prstGeom>
        </p:spPr>
      </p:pic>
      <p:sp>
        <p:nvSpPr>
          <p:cNvPr id="12" name="Titre 5"/>
          <p:cNvSpPr>
            <a:spLocks noGrp="1"/>
          </p:cNvSpPr>
          <p:nvPr>
            <p:ph type="title"/>
          </p:nvPr>
        </p:nvSpPr>
        <p:spPr>
          <a:xfrm>
            <a:off x="239350" y="0"/>
            <a:ext cx="11809313" cy="692696"/>
          </a:xfrm>
        </p:spPr>
        <p:txBody>
          <a:bodyPr/>
          <a:lstStyle/>
          <a:p>
            <a:r>
              <a:rPr lang="fr-FR" dirty="0" smtClean="0"/>
              <a:t>JavaScript / ES6 + / </a:t>
            </a:r>
            <a:r>
              <a:rPr lang="fr-FR" dirty="0" err="1"/>
              <a:t>D</a:t>
            </a:r>
            <a:r>
              <a:rPr lang="fr-FR" dirty="0" err="1" smtClean="0"/>
              <a:t>estructuring</a:t>
            </a:r>
            <a:endParaRPr lang="fr-FR" dirty="0"/>
          </a:p>
        </p:txBody>
      </p:sp>
    </p:spTree>
    <p:extLst>
      <p:ext uri="{BB962C8B-B14F-4D97-AF65-F5344CB8AC3E}">
        <p14:creationId xmlns:p14="http://schemas.microsoft.com/office/powerpoint/2010/main" val="19314793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257095" y="3185412"/>
            <a:ext cx="10515600" cy="4351338"/>
          </a:xfrm>
        </p:spPr>
        <p:txBody>
          <a:bodyPr>
            <a:normAutofit/>
          </a:bodyPr>
          <a:lstStyle/>
          <a:p>
            <a:pPr lvl="1" algn="just">
              <a:buFont typeface="Wingdings" charset="2"/>
              <a:buChar char="Ø"/>
            </a:pPr>
            <a:endParaRPr lang="fr-FR" dirty="0" smtClean="0"/>
          </a:p>
          <a:p>
            <a:pPr lvl="1" algn="just">
              <a:buFont typeface="Wingdings" charset="2"/>
              <a:buChar char="Ø"/>
            </a:pPr>
            <a:endParaRPr lang="fr-FR" dirty="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pic>
        <p:nvPicPr>
          <p:cNvPr id="13" name="Imag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180" y="1039259"/>
            <a:ext cx="6659588" cy="4593511"/>
          </a:xfrm>
          <a:prstGeom prst="rect">
            <a:avLst/>
          </a:prstGeom>
        </p:spPr>
      </p:pic>
      <p:sp>
        <p:nvSpPr>
          <p:cNvPr id="9" name="Titre 5"/>
          <p:cNvSpPr>
            <a:spLocks noGrp="1"/>
          </p:cNvSpPr>
          <p:nvPr>
            <p:ph type="title"/>
          </p:nvPr>
        </p:nvSpPr>
        <p:spPr>
          <a:xfrm>
            <a:off x="239350" y="0"/>
            <a:ext cx="11809313" cy="692696"/>
          </a:xfrm>
        </p:spPr>
        <p:txBody>
          <a:bodyPr/>
          <a:lstStyle/>
          <a:p>
            <a:r>
              <a:rPr lang="fr-FR" dirty="0" smtClean="0"/>
              <a:t>JavaScript / ES6 + / </a:t>
            </a:r>
            <a:r>
              <a:rPr lang="fr-FR" dirty="0" err="1"/>
              <a:t>D</a:t>
            </a:r>
            <a:r>
              <a:rPr lang="fr-FR" dirty="0" err="1" smtClean="0"/>
              <a:t>estructuring</a:t>
            </a:r>
            <a:endParaRPr lang="fr-FR" dirty="0"/>
          </a:p>
        </p:txBody>
      </p:sp>
    </p:spTree>
    <p:extLst>
      <p:ext uri="{BB962C8B-B14F-4D97-AF65-F5344CB8AC3E}">
        <p14:creationId xmlns:p14="http://schemas.microsoft.com/office/powerpoint/2010/main" val="13206896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algn="just"/>
            <a:r>
              <a:rPr lang="fr-FR" dirty="0" smtClean="0">
                <a:solidFill>
                  <a:srgbClr val="223C55"/>
                </a:solidFill>
              </a:rPr>
              <a:t>Le JavaScript est un langage interprété avec un typage dynamique, faible</a:t>
            </a:r>
          </a:p>
          <a:p>
            <a:pPr algn="just"/>
            <a:r>
              <a:rPr lang="fr-FR" dirty="0" smtClean="0">
                <a:solidFill>
                  <a:srgbClr val="223C55"/>
                </a:solidFill>
              </a:rPr>
              <a:t>Le comité technique (</a:t>
            </a:r>
            <a:r>
              <a:rPr lang="fr-FR" dirty="0" smtClean="0">
                <a:solidFill>
                  <a:srgbClr val="223C55"/>
                </a:solidFill>
                <a:hlinkClick r:id="rId3"/>
              </a:rPr>
              <a:t>TC39</a:t>
            </a:r>
            <a:r>
              <a:rPr lang="fr-FR" dirty="0" smtClean="0">
                <a:solidFill>
                  <a:srgbClr val="223C55"/>
                </a:solidFill>
              </a:rPr>
              <a:t>) au sein d’ECMA est en charge de la spécification</a:t>
            </a:r>
          </a:p>
          <a:p>
            <a:pPr algn="just"/>
            <a:r>
              <a:rPr lang="fr-FR" dirty="0" smtClean="0">
                <a:solidFill>
                  <a:srgbClr val="223C55"/>
                </a:solidFill>
              </a:rPr>
              <a:t>Pour répondre aux nouveaux besoins mais aussi éviter une longue attente entre les versions du standard, les cycles des spécifications seront mis à jour annuellement par le TC39. </a:t>
            </a:r>
          </a:p>
          <a:p>
            <a:pPr algn="just"/>
            <a:r>
              <a:rPr lang="fr-FR" dirty="0" smtClean="0">
                <a:solidFill>
                  <a:srgbClr val="223C55"/>
                </a:solidFill>
              </a:rPr>
              <a:t>Le JavaScript est cross </a:t>
            </a:r>
            <a:r>
              <a:rPr lang="fr-FR" dirty="0" err="1" smtClean="0">
                <a:solidFill>
                  <a:srgbClr val="223C55"/>
                </a:solidFill>
              </a:rPr>
              <a:t>platform</a:t>
            </a:r>
            <a:r>
              <a:rPr lang="fr-FR" dirty="0" smtClean="0">
                <a:solidFill>
                  <a:srgbClr val="223C55"/>
                </a:solidFill>
              </a:rPr>
              <a:t> mais dépend toutefois fortement de l’interpréteur. </a:t>
            </a:r>
          </a:p>
          <a:p>
            <a:pPr algn="just"/>
            <a:r>
              <a:rPr lang="fr-FR" dirty="0" smtClean="0">
                <a:solidFill>
                  <a:srgbClr val="223C55"/>
                </a:solidFill>
              </a:rPr>
              <a:t>Le Javascript repose sur un système de programmation orientée Prototype</a:t>
            </a:r>
          </a:p>
          <a:p>
            <a:pPr algn="just"/>
            <a:endParaRPr lang="fr-FR" dirty="0">
              <a:solidFill>
                <a:srgbClr val="223C55"/>
              </a:solidFill>
            </a:endParaRPr>
          </a:p>
          <a:p>
            <a:pPr marL="457200" lvl="1" indent="0" algn="just">
              <a:buNone/>
            </a:pPr>
            <a:endParaRPr lang="fr-FR" dirty="0"/>
          </a:p>
          <a:p>
            <a:pPr algn="just"/>
            <a:endParaRPr lang="fr-FR" dirty="0"/>
          </a:p>
        </p:txBody>
      </p:sp>
      <p:sp>
        <p:nvSpPr>
          <p:cNvPr id="6" name="Titre 5"/>
          <p:cNvSpPr>
            <a:spLocks noGrp="1"/>
          </p:cNvSpPr>
          <p:nvPr>
            <p:ph type="title"/>
          </p:nvPr>
        </p:nvSpPr>
        <p:spPr/>
        <p:txBody>
          <a:bodyPr/>
          <a:lstStyle/>
          <a:p>
            <a:r>
              <a:rPr lang="fr-FR" b="1" dirty="0" smtClean="0">
                <a:solidFill>
                  <a:schemeClr val="accent5">
                    <a:lumMod val="50000"/>
                  </a:schemeClr>
                </a:solidFill>
              </a:rPr>
              <a:t>Généralités </a:t>
            </a:r>
            <a:r>
              <a:rPr lang="fr-FR" b="1" dirty="0">
                <a:solidFill>
                  <a:schemeClr val="accent5">
                    <a:lumMod val="50000"/>
                  </a:schemeClr>
                </a:solidFill>
              </a:rPr>
              <a:t>JS</a:t>
            </a:r>
            <a:endParaRPr lang="fr-FR" dirty="0"/>
          </a:p>
        </p:txBody>
      </p:sp>
    </p:spTree>
    <p:extLst>
      <p:ext uri="{BB962C8B-B14F-4D97-AF65-F5344CB8AC3E}">
        <p14:creationId xmlns:p14="http://schemas.microsoft.com/office/powerpoint/2010/main" val="1340093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257095" y="3185412"/>
            <a:ext cx="10515600" cy="4351338"/>
          </a:xfrm>
        </p:spPr>
        <p:txBody>
          <a:bodyPr>
            <a:normAutofit/>
          </a:bodyPr>
          <a:lstStyle/>
          <a:p>
            <a:pPr lvl="1" algn="just">
              <a:buFont typeface="Wingdings" charset="2"/>
              <a:buChar char="Ø"/>
            </a:pPr>
            <a:endParaRPr lang="fr-FR" dirty="0" smtClean="0"/>
          </a:p>
          <a:p>
            <a:pPr lvl="1" algn="just">
              <a:buFont typeface="Wingdings" charset="2"/>
              <a:buChar char="Ø"/>
            </a:pPr>
            <a:endParaRPr lang="fr-FR" dirty="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1173" y="1551236"/>
            <a:ext cx="8044827" cy="3680640"/>
          </a:xfrm>
          <a:prstGeom prst="rect">
            <a:avLst/>
          </a:prstGeom>
        </p:spPr>
      </p:pic>
      <p:sp>
        <p:nvSpPr>
          <p:cNvPr id="9" name="Titre 5"/>
          <p:cNvSpPr>
            <a:spLocks noGrp="1"/>
          </p:cNvSpPr>
          <p:nvPr>
            <p:ph type="title"/>
          </p:nvPr>
        </p:nvSpPr>
        <p:spPr>
          <a:xfrm>
            <a:off x="239350" y="0"/>
            <a:ext cx="11809313" cy="692696"/>
          </a:xfrm>
        </p:spPr>
        <p:txBody>
          <a:bodyPr/>
          <a:lstStyle/>
          <a:p>
            <a:r>
              <a:rPr lang="fr-FR" dirty="0" smtClean="0"/>
              <a:t>JavaScript / ES6 + / Modules loaders</a:t>
            </a:r>
            <a:endParaRPr lang="fr-FR" dirty="0"/>
          </a:p>
        </p:txBody>
      </p:sp>
    </p:spTree>
    <p:extLst>
      <p:ext uri="{BB962C8B-B14F-4D97-AF65-F5344CB8AC3E}">
        <p14:creationId xmlns:p14="http://schemas.microsoft.com/office/powerpoint/2010/main" val="17041158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257095" y="3185412"/>
            <a:ext cx="10515600" cy="4351338"/>
          </a:xfrm>
        </p:spPr>
        <p:txBody>
          <a:bodyPr>
            <a:normAutofit/>
          </a:bodyPr>
          <a:lstStyle/>
          <a:p>
            <a:pPr lvl="1" algn="just">
              <a:buFont typeface="Wingdings" charset="2"/>
              <a:buChar char="Ø"/>
            </a:pPr>
            <a:endParaRPr lang="fr-FR" dirty="0" smtClean="0"/>
          </a:p>
          <a:p>
            <a:pPr lvl="1" algn="just">
              <a:buFont typeface="Wingdings" charset="2"/>
              <a:buChar char="Ø"/>
            </a:pPr>
            <a:endParaRPr lang="fr-FR" dirty="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915" y="1741845"/>
            <a:ext cx="8439626" cy="3131813"/>
          </a:xfrm>
          <a:prstGeom prst="rect">
            <a:avLst/>
          </a:prstGeom>
        </p:spPr>
      </p:pic>
      <p:sp>
        <p:nvSpPr>
          <p:cNvPr id="9" name="Titre 5"/>
          <p:cNvSpPr>
            <a:spLocks noGrp="1"/>
          </p:cNvSpPr>
          <p:nvPr>
            <p:ph type="title"/>
          </p:nvPr>
        </p:nvSpPr>
        <p:spPr>
          <a:xfrm>
            <a:off x="239350" y="0"/>
            <a:ext cx="11809313" cy="692696"/>
          </a:xfrm>
        </p:spPr>
        <p:txBody>
          <a:bodyPr/>
          <a:lstStyle/>
          <a:p>
            <a:r>
              <a:rPr lang="fr-FR" dirty="0" smtClean="0"/>
              <a:t>JavaScript / ES6 + / Modules loaders</a:t>
            </a:r>
            <a:endParaRPr lang="fr-FR" dirty="0"/>
          </a:p>
        </p:txBody>
      </p:sp>
    </p:spTree>
    <p:extLst>
      <p:ext uri="{BB962C8B-B14F-4D97-AF65-F5344CB8AC3E}">
        <p14:creationId xmlns:p14="http://schemas.microsoft.com/office/powerpoint/2010/main" val="4135089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257095" y="3185412"/>
            <a:ext cx="10515600" cy="4351338"/>
          </a:xfrm>
        </p:spPr>
        <p:txBody>
          <a:bodyPr>
            <a:normAutofit/>
          </a:bodyPr>
          <a:lstStyle/>
          <a:p>
            <a:pPr lvl="1" algn="just">
              <a:buFont typeface="Wingdings" charset="2"/>
              <a:buChar char="Ø"/>
            </a:pPr>
            <a:endParaRPr lang="fr-FR" dirty="0" smtClean="0"/>
          </a:p>
          <a:p>
            <a:pPr lvl="1" algn="just">
              <a:buFont typeface="Wingdings" charset="2"/>
              <a:buChar char="Ø"/>
            </a:pPr>
            <a:endParaRPr lang="fr-FR" dirty="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23" y="1536769"/>
            <a:ext cx="4458065" cy="3297286"/>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6619" y="1753590"/>
            <a:ext cx="5763335" cy="2396169"/>
          </a:xfrm>
          <a:prstGeom prst="rect">
            <a:avLst/>
          </a:prstGeom>
        </p:spPr>
      </p:pic>
      <p:sp>
        <p:nvSpPr>
          <p:cNvPr id="10" name="Titre 5"/>
          <p:cNvSpPr>
            <a:spLocks noGrp="1"/>
          </p:cNvSpPr>
          <p:nvPr>
            <p:ph type="title"/>
          </p:nvPr>
        </p:nvSpPr>
        <p:spPr>
          <a:xfrm>
            <a:off x="239350" y="0"/>
            <a:ext cx="11809313" cy="692696"/>
          </a:xfrm>
        </p:spPr>
        <p:txBody>
          <a:bodyPr/>
          <a:lstStyle/>
          <a:p>
            <a:r>
              <a:rPr lang="fr-FR" dirty="0" smtClean="0"/>
              <a:t>JavaScript / ES6 + / Class</a:t>
            </a:r>
            <a:endParaRPr lang="fr-FR" dirty="0"/>
          </a:p>
        </p:txBody>
      </p:sp>
    </p:spTree>
    <p:extLst>
      <p:ext uri="{BB962C8B-B14F-4D97-AF65-F5344CB8AC3E}">
        <p14:creationId xmlns:p14="http://schemas.microsoft.com/office/powerpoint/2010/main" val="3192142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257095" y="3185412"/>
            <a:ext cx="10515600" cy="4351338"/>
          </a:xfrm>
        </p:spPr>
        <p:txBody>
          <a:bodyPr>
            <a:normAutofit/>
          </a:bodyPr>
          <a:lstStyle/>
          <a:p>
            <a:pPr lvl="1" algn="just">
              <a:buFont typeface="Wingdings" charset="2"/>
              <a:buChar char="Ø"/>
            </a:pPr>
            <a:endParaRPr lang="fr-FR" dirty="0" smtClean="0"/>
          </a:p>
          <a:p>
            <a:pPr lvl="1" algn="just">
              <a:buFont typeface="Wingdings" charset="2"/>
              <a:buChar char="Ø"/>
            </a:pPr>
            <a:endParaRPr lang="fr-FR" dirty="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771" y="1347665"/>
            <a:ext cx="6396415" cy="4020139"/>
          </a:xfrm>
          <a:prstGeom prst="rect">
            <a:avLst/>
          </a:prstGeom>
        </p:spPr>
      </p:pic>
      <p:sp>
        <p:nvSpPr>
          <p:cNvPr id="9" name="Titre 5"/>
          <p:cNvSpPr>
            <a:spLocks noGrp="1"/>
          </p:cNvSpPr>
          <p:nvPr>
            <p:ph type="title"/>
          </p:nvPr>
        </p:nvSpPr>
        <p:spPr>
          <a:xfrm>
            <a:off x="239350" y="0"/>
            <a:ext cx="11809313" cy="692696"/>
          </a:xfrm>
        </p:spPr>
        <p:txBody>
          <a:bodyPr/>
          <a:lstStyle/>
          <a:p>
            <a:r>
              <a:rPr lang="fr-FR" dirty="0" smtClean="0"/>
              <a:t>JavaScript / ES6 + / Class </a:t>
            </a:r>
            <a:r>
              <a:rPr lang="fr-FR" dirty="0" err="1" smtClean="0"/>
              <a:t>inheritance</a:t>
            </a:r>
            <a:endParaRPr lang="fr-FR" dirty="0"/>
          </a:p>
        </p:txBody>
      </p:sp>
    </p:spTree>
    <p:extLst>
      <p:ext uri="{BB962C8B-B14F-4D97-AF65-F5344CB8AC3E}">
        <p14:creationId xmlns:p14="http://schemas.microsoft.com/office/powerpoint/2010/main" val="358323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257095" y="3185412"/>
            <a:ext cx="10515600" cy="4351338"/>
          </a:xfrm>
        </p:spPr>
        <p:txBody>
          <a:bodyPr>
            <a:normAutofit/>
          </a:bodyPr>
          <a:lstStyle/>
          <a:p>
            <a:pPr lvl="1" algn="just">
              <a:buFont typeface="Wingdings" charset="2"/>
              <a:buChar char="Ø"/>
            </a:pPr>
            <a:endParaRPr lang="fr-FR" dirty="0" smtClean="0"/>
          </a:p>
          <a:p>
            <a:pPr lvl="1" algn="just">
              <a:buFont typeface="Wingdings" charset="2"/>
              <a:buChar char="Ø"/>
            </a:pPr>
            <a:endParaRPr lang="fr-FR" dirty="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652" y="1180725"/>
            <a:ext cx="7985380" cy="4221069"/>
          </a:xfrm>
          <a:prstGeom prst="rect">
            <a:avLst/>
          </a:prstGeom>
        </p:spPr>
      </p:pic>
      <p:sp>
        <p:nvSpPr>
          <p:cNvPr id="10" name="Titre 5"/>
          <p:cNvSpPr>
            <a:spLocks noGrp="1"/>
          </p:cNvSpPr>
          <p:nvPr>
            <p:ph type="title"/>
          </p:nvPr>
        </p:nvSpPr>
        <p:spPr>
          <a:xfrm>
            <a:off x="239350" y="0"/>
            <a:ext cx="11809313" cy="692696"/>
          </a:xfrm>
        </p:spPr>
        <p:txBody>
          <a:bodyPr/>
          <a:lstStyle/>
          <a:p>
            <a:r>
              <a:rPr lang="fr-FR" dirty="0" smtClean="0"/>
              <a:t>JavaScript / ES6 + / Class </a:t>
            </a:r>
            <a:r>
              <a:rPr lang="fr-FR" dirty="0" err="1" smtClean="0"/>
              <a:t>static</a:t>
            </a:r>
            <a:r>
              <a:rPr lang="fr-FR" dirty="0" smtClean="0"/>
              <a:t> </a:t>
            </a:r>
            <a:r>
              <a:rPr lang="fr-FR" dirty="0" err="1" smtClean="0"/>
              <a:t>member</a:t>
            </a:r>
            <a:endParaRPr lang="fr-FR" dirty="0"/>
          </a:p>
        </p:txBody>
      </p:sp>
    </p:spTree>
    <p:extLst>
      <p:ext uri="{BB962C8B-B14F-4D97-AF65-F5344CB8AC3E}">
        <p14:creationId xmlns:p14="http://schemas.microsoft.com/office/powerpoint/2010/main" val="9710605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257095" y="3185412"/>
            <a:ext cx="10515600" cy="4351338"/>
          </a:xfrm>
        </p:spPr>
        <p:txBody>
          <a:bodyPr>
            <a:normAutofit/>
          </a:bodyPr>
          <a:lstStyle/>
          <a:p>
            <a:pPr lvl="1" algn="just">
              <a:buFont typeface="Wingdings" charset="2"/>
              <a:buChar char="Ø"/>
            </a:pPr>
            <a:endParaRPr lang="fr-FR" dirty="0" smtClean="0"/>
          </a:p>
          <a:p>
            <a:pPr lvl="1" algn="just">
              <a:buFont typeface="Wingdings" charset="2"/>
              <a:buChar char="Ø"/>
            </a:pPr>
            <a:endParaRPr lang="fr-FR" dirty="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797" y="1268795"/>
            <a:ext cx="7835200" cy="4272280"/>
          </a:xfrm>
          <a:prstGeom prst="rect">
            <a:avLst/>
          </a:prstGeom>
        </p:spPr>
      </p:pic>
      <p:sp>
        <p:nvSpPr>
          <p:cNvPr id="9" name="Titre 5"/>
          <p:cNvSpPr>
            <a:spLocks noGrp="1"/>
          </p:cNvSpPr>
          <p:nvPr>
            <p:ph type="title"/>
          </p:nvPr>
        </p:nvSpPr>
        <p:spPr>
          <a:xfrm>
            <a:off x="239350" y="0"/>
            <a:ext cx="11809313" cy="692696"/>
          </a:xfrm>
        </p:spPr>
        <p:txBody>
          <a:bodyPr/>
          <a:lstStyle/>
          <a:p>
            <a:r>
              <a:rPr lang="fr-FR" dirty="0" smtClean="0"/>
              <a:t>JavaScript / ES6 + / Class </a:t>
            </a:r>
            <a:r>
              <a:rPr lang="fr-FR" dirty="0" err="1" smtClean="0"/>
              <a:t>static</a:t>
            </a:r>
            <a:r>
              <a:rPr lang="fr-FR" dirty="0" smtClean="0"/>
              <a:t> </a:t>
            </a:r>
            <a:r>
              <a:rPr lang="fr-FR" dirty="0" err="1" smtClean="0"/>
              <a:t>member</a:t>
            </a:r>
            <a:endParaRPr lang="fr-FR" dirty="0"/>
          </a:p>
        </p:txBody>
      </p:sp>
    </p:spTree>
    <p:extLst>
      <p:ext uri="{BB962C8B-B14F-4D97-AF65-F5344CB8AC3E}">
        <p14:creationId xmlns:p14="http://schemas.microsoft.com/office/powerpoint/2010/main" val="9880765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257095" y="3185412"/>
            <a:ext cx="10515600" cy="4351338"/>
          </a:xfrm>
        </p:spPr>
        <p:txBody>
          <a:bodyPr>
            <a:normAutofit/>
          </a:bodyPr>
          <a:lstStyle/>
          <a:p>
            <a:pPr lvl="1" algn="just">
              <a:buFont typeface="Wingdings" charset="2"/>
              <a:buChar char="Ø"/>
            </a:pPr>
            <a:endParaRPr lang="fr-FR" dirty="0" smtClean="0"/>
          </a:p>
          <a:p>
            <a:pPr lvl="1" algn="just">
              <a:buFont typeface="Wingdings" charset="2"/>
              <a:buChar char="Ø"/>
            </a:pPr>
            <a:endParaRPr lang="fr-FR" dirty="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012" y="1352517"/>
            <a:ext cx="9115993" cy="3966995"/>
          </a:xfrm>
          <a:prstGeom prst="rect">
            <a:avLst/>
          </a:prstGeom>
        </p:spPr>
      </p:pic>
      <p:sp>
        <p:nvSpPr>
          <p:cNvPr id="9" name="Titre 5"/>
          <p:cNvSpPr>
            <a:spLocks noGrp="1"/>
          </p:cNvSpPr>
          <p:nvPr>
            <p:ph type="title"/>
          </p:nvPr>
        </p:nvSpPr>
        <p:spPr>
          <a:xfrm>
            <a:off x="239350" y="0"/>
            <a:ext cx="11809313" cy="692696"/>
          </a:xfrm>
        </p:spPr>
        <p:txBody>
          <a:bodyPr/>
          <a:lstStyle/>
          <a:p>
            <a:r>
              <a:rPr lang="fr-FR" dirty="0" smtClean="0"/>
              <a:t>JavaScript / ES6 + / Getter - Setter</a:t>
            </a:r>
            <a:endParaRPr lang="fr-FR" dirty="0"/>
          </a:p>
        </p:txBody>
      </p:sp>
    </p:spTree>
    <p:extLst>
      <p:ext uri="{BB962C8B-B14F-4D97-AF65-F5344CB8AC3E}">
        <p14:creationId xmlns:p14="http://schemas.microsoft.com/office/powerpoint/2010/main" val="3562169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r>
              <a:rPr lang="fr-FR" dirty="0" smtClean="0"/>
              <a:t>Promises</a:t>
            </a:r>
          </a:p>
          <a:p>
            <a:pPr lvl="1">
              <a:buFont typeface="Wingdings" charset="2"/>
              <a:buChar char="Ø"/>
            </a:pPr>
            <a:r>
              <a:rPr lang="fr-FR" dirty="0"/>
              <a:t>Une promesse représente une valeur qui peut être disponible maintenant, dans le futur voire jamais</a:t>
            </a:r>
            <a:r>
              <a:rPr lang="fr-FR" dirty="0" smtClean="0"/>
              <a:t>.</a:t>
            </a:r>
          </a:p>
          <a:p>
            <a:pPr lvl="1">
              <a:buFont typeface="Wingdings" charset="2"/>
              <a:buChar char="Ø"/>
            </a:pPr>
            <a:r>
              <a:rPr lang="fr-FR" dirty="0"/>
              <a:t>U</a:t>
            </a:r>
            <a:r>
              <a:rPr lang="fr-FR" dirty="0" smtClean="0"/>
              <a:t>ne </a:t>
            </a:r>
            <a:r>
              <a:rPr lang="fr-FR" dirty="0"/>
              <a:t>promesse est un objet qui est renvoyé et auquel on attache des </a:t>
            </a:r>
            <a:r>
              <a:rPr lang="fr-FR" i="1" dirty="0"/>
              <a:t>callbacks</a:t>
            </a:r>
            <a:r>
              <a:rPr lang="fr-FR" dirty="0"/>
              <a:t> plutôt que de passer des </a:t>
            </a:r>
            <a:r>
              <a:rPr lang="fr-FR" i="1" dirty="0"/>
              <a:t>callbacks</a:t>
            </a:r>
            <a:r>
              <a:rPr lang="fr-FR" dirty="0"/>
              <a:t> à une </a:t>
            </a:r>
            <a:r>
              <a:rPr lang="fr-FR" dirty="0" smtClean="0"/>
              <a:t>fonction</a:t>
            </a:r>
          </a:p>
          <a:p>
            <a:pPr lvl="1">
              <a:buFont typeface="Wingdings" charset="2"/>
              <a:buChar char="Ø"/>
            </a:pPr>
            <a:r>
              <a:rPr lang="fr-FR" dirty="0" smtClean="0"/>
              <a:t>Le résultats est identique d’un point de vue résultat entre écrire des traitements asynchrones avec une Promise ou en passant des </a:t>
            </a:r>
            <a:r>
              <a:rPr lang="fr-FR" dirty="0" err="1" smtClean="0"/>
              <a:t>callabck</a:t>
            </a:r>
            <a:r>
              <a:rPr lang="fr-FR" dirty="0" smtClean="0"/>
              <a:t> en paramètre de fonctions</a:t>
            </a:r>
          </a:p>
          <a:p>
            <a:pPr lvl="1">
              <a:buFont typeface="Wingdings" charset="2"/>
              <a:buChar char="Ø"/>
            </a:pPr>
            <a:r>
              <a:rPr lang="fr-FR" dirty="0" smtClean="0"/>
              <a:t>La complexité du code, et l’approche fonctionnelle sont toutefois dégradée avec des callbacks</a:t>
            </a:r>
          </a:p>
          <a:p>
            <a:pPr lvl="1">
              <a:buFont typeface="Wingdings" charset="2"/>
              <a:buChar char="Ø"/>
            </a:pPr>
            <a:r>
              <a:rPr lang="fr-FR" dirty="0"/>
              <a:t>Une Promise est </a:t>
            </a:r>
            <a:r>
              <a:rPr lang="fr-FR" dirty="0" smtClean="0"/>
              <a:t>toujours dans </a:t>
            </a:r>
            <a:r>
              <a:rPr lang="fr-FR" dirty="0"/>
              <a:t>un de ces états :</a:t>
            </a:r>
          </a:p>
          <a:p>
            <a:pPr lvl="2"/>
            <a:r>
              <a:rPr lang="fr-FR" i="1" dirty="0" err="1"/>
              <a:t>pending</a:t>
            </a:r>
            <a:r>
              <a:rPr lang="fr-FR" i="1" dirty="0"/>
              <a:t> (en attente)</a:t>
            </a:r>
            <a:r>
              <a:rPr lang="fr-FR" dirty="0"/>
              <a:t> : état initial, la promesse n'est ni remplie, ni </a:t>
            </a:r>
            <a:r>
              <a:rPr lang="fr-FR" dirty="0" smtClean="0"/>
              <a:t>rompue</a:t>
            </a:r>
            <a:endParaRPr lang="fr-FR" dirty="0"/>
          </a:p>
          <a:p>
            <a:pPr lvl="2"/>
            <a:r>
              <a:rPr lang="fr-FR" i="1" dirty="0" err="1"/>
              <a:t>fulfilled</a:t>
            </a:r>
            <a:r>
              <a:rPr lang="fr-FR" i="1" dirty="0"/>
              <a:t> (tenue</a:t>
            </a:r>
            <a:r>
              <a:rPr lang="fr-FR" dirty="0"/>
              <a:t>) : l'opération a </a:t>
            </a:r>
            <a:r>
              <a:rPr lang="fr-FR" dirty="0" smtClean="0"/>
              <a:t>réussi</a:t>
            </a:r>
            <a:endParaRPr lang="fr-FR" dirty="0"/>
          </a:p>
          <a:p>
            <a:pPr lvl="2"/>
            <a:r>
              <a:rPr lang="fr-FR" i="1" dirty="0" err="1"/>
              <a:t>rejected</a:t>
            </a:r>
            <a:r>
              <a:rPr lang="fr-FR" i="1" dirty="0"/>
              <a:t> (rompue)</a:t>
            </a:r>
            <a:r>
              <a:rPr lang="fr-FR" dirty="0"/>
              <a:t> : l'opération a </a:t>
            </a:r>
            <a:r>
              <a:rPr lang="fr-FR" dirty="0" smtClean="0"/>
              <a:t>échoué</a:t>
            </a:r>
            <a:endParaRPr lang="fr-FR" dirty="0"/>
          </a:p>
          <a:p>
            <a:pPr lvl="2"/>
            <a:r>
              <a:rPr lang="fr-FR" i="1" dirty="0" err="1"/>
              <a:t>settled</a:t>
            </a:r>
            <a:r>
              <a:rPr lang="fr-FR" i="1" dirty="0"/>
              <a:t> (acquittée)</a:t>
            </a:r>
            <a:r>
              <a:rPr lang="fr-FR" dirty="0"/>
              <a:t> : la promesse est tenue ou rompue mais elle n'est plus en </a:t>
            </a:r>
            <a:r>
              <a:rPr lang="fr-FR" dirty="0" smtClean="0"/>
              <a:t>attente</a:t>
            </a:r>
            <a:endParaRPr lang="fr-FR" dirty="0"/>
          </a:p>
          <a:p>
            <a:pPr lvl="1">
              <a:buFont typeface="Wingdings" charset="2"/>
              <a:buChar char="Ø"/>
            </a:pPr>
            <a:endParaRPr lang="fr-FR" dirty="0"/>
          </a:p>
          <a:p>
            <a:pPr lvl="1"/>
            <a:endParaRPr lang="fr-FR" dirty="0" smtClean="0"/>
          </a:p>
          <a:p>
            <a:pPr lvl="1">
              <a:buFont typeface="Wingdings" charset="2"/>
              <a:buChar char="Ø"/>
            </a:pPr>
            <a:endParaRPr lang="fr-FR" dirty="0" smtClean="0"/>
          </a:p>
          <a:p>
            <a:pPr lvl="1">
              <a:buFont typeface="Wingdings" charset="2"/>
              <a:buChar char="Ø"/>
            </a:pPr>
            <a:endParaRPr lang="fr-FR" dirty="0" smtClean="0"/>
          </a:p>
          <a:p>
            <a:pPr lvl="1">
              <a:buFont typeface="Wingdings" charset="2"/>
              <a:buChar char="Ø"/>
            </a:pPr>
            <a:endParaRPr lang="fr-FR" dirty="0"/>
          </a:p>
          <a:p>
            <a:pPr lvl="1">
              <a:buFont typeface="Wingdings" charset="2"/>
              <a:buChar char="Ø"/>
            </a:pPr>
            <a:endParaRPr lang="fr-FR" dirty="0" smtClean="0"/>
          </a:p>
          <a:p>
            <a:pPr lvl="1">
              <a:buFont typeface="Wingdings" charset="2"/>
              <a:buChar char="Ø"/>
            </a:pPr>
            <a:endParaRPr lang="fr-FR" dirty="0" smtClean="0"/>
          </a:p>
          <a:p>
            <a:pPr lvl="1">
              <a:buFont typeface="Wingdings" charset="2"/>
              <a:buChar char="Ø"/>
            </a:pPr>
            <a:endParaRPr lang="fr-FR" dirty="0"/>
          </a:p>
          <a:p>
            <a:endParaRPr lang="fr-FR" b="1" dirty="0"/>
          </a:p>
          <a:p>
            <a:pPr lvl="1">
              <a:buFont typeface="Wingdings" charset="2"/>
              <a:buChar char="Ø"/>
            </a:pPr>
            <a:endParaRPr lang="fr-FR" dirty="0"/>
          </a:p>
        </p:txBody>
      </p:sp>
      <p:sp>
        <p:nvSpPr>
          <p:cNvPr id="6" name="ZoneTexte 5"/>
          <p:cNvSpPr txBox="1"/>
          <p:nvPr/>
        </p:nvSpPr>
        <p:spPr>
          <a:xfrm>
            <a:off x="5159836" y="183329"/>
            <a:ext cx="6845848" cy="369332"/>
          </a:xfrm>
          <a:prstGeom prst="rect">
            <a:avLst/>
          </a:prstGeom>
          <a:noFill/>
        </p:spPr>
        <p:txBody>
          <a:bodyPr wrap="none" rtlCol="0">
            <a:spAutoFit/>
          </a:bodyPr>
          <a:lstStyle/>
          <a:p>
            <a:r>
              <a:rPr lang="fr-FR" dirty="0" smtClean="0">
                <a:solidFill>
                  <a:schemeClr val="accent3"/>
                </a:solidFill>
              </a:rPr>
              <a:t>Ouvrir le fichier &lt;root</a:t>
            </a:r>
            <a:r>
              <a:rPr lang="fr-FR" smtClean="0">
                <a:solidFill>
                  <a:schemeClr val="accent3"/>
                </a:solidFill>
              </a:rPr>
              <a:t>&gt;/JavaScript/evolutions-js-es5-es7/01-promises.js</a:t>
            </a:r>
            <a:endParaRPr lang="fr-FR" dirty="0">
              <a:solidFill>
                <a:schemeClr val="accent3"/>
              </a:solidFill>
            </a:endParaRPr>
          </a:p>
        </p:txBody>
      </p:sp>
      <p:sp>
        <p:nvSpPr>
          <p:cNvPr id="9" name="Titre 5"/>
          <p:cNvSpPr>
            <a:spLocks noGrp="1"/>
          </p:cNvSpPr>
          <p:nvPr>
            <p:ph type="title"/>
          </p:nvPr>
        </p:nvSpPr>
        <p:spPr>
          <a:xfrm>
            <a:off x="239350" y="0"/>
            <a:ext cx="11809313" cy="692696"/>
          </a:xfrm>
        </p:spPr>
        <p:txBody>
          <a:bodyPr/>
          <a:lstStyle/>
          <a:p>
            <a:r>
              <a:rPr lang="fr-FR" dirty="0" smtClean="0"/>
              <a:t>JavaScript / ES6 + / Promise</a:t>
            </a:r>
            <a:endParaRPr lang="fr-FR" dirty="0"/>
          </a:p>
        </p:txBody>
      </p:sp>
    </p:spTree>
    <p:extLst>
      <p:ext uri="{BB962C8B-B14F-4D97-AF65-F5344CB8AC3E}">
        <p14:creationId xmlns:p14="http://schemas.microsoft.com/office/powerpoint/2010/main" val="2138956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algn="just"/>
            <a:r>
              <a:rPr lang="fr-FR" dirty="0" smtClean="0"/>
              <a:t>Les spécifications étant très riches, je vous encourage à regarder des sites très complets pour faire un tour d’horizons plus en détails.</a:t>
            </a:r>
          </a:p>
          <a:p>
            <a:pPr algn="just"/>
            <a:r>
              <a:rPr lang="fr-FR" dirty="0" smtClean="0"/>
              <a:t>Liens utiles: </a:t>
            </a:r>
          </a:p>
          <a:p>
            <a:pPr lvl="1" algn="just">
              <a:buFont typeface="Wingdings" charset="2"/>
              <a:buChar char="Ø"/>
            </a:pPr>
            <a:r>
              <a:rPr lang="fr-FR" dirty="0">
                <a:hlinkClick r:id="rId2"/>
              </a:rPr>
              <a:t>https://</a:t>
            </a:r>
            <a:r>
              <a:rPr lang="fr-FR" dirty="0" smtClean="0">
                <a:hlinkClick r:id="rId2"/>
              </a:rPr>
              <a:t>github.com/tc39/ecma262#ecmascript</a:t>
            </a:r>
            <a:endParaRPr lang="fr-FR" dirty="0" smtClean="0"/>
          </a:p>
          <a:p>
            <a:pPr lvl="1" algn="just">
              <a:buFont typeface="Wingdings" charset="2"/>
              <a:buChar char="Ø"/>
            </a:pPr>
            <a:r>
              <a:rPr lang="fr-FR" dirty="0" smtClean="0">
                <a:hlinkClick r:id="rId3"/>
              </a:rPr>
              <a:t>http</a:t>
            </a:r>
            <a:r>
              <a:rPr lang="fr-FR" dirty="0">
                <a:hlinkClick r:id="rId3"/>
              </a:rPr>
              <a:t>://es6-features.org</a:t>
            </a:r>
            <a:r>
              <a:rPr lang="fr-FR" dirty="0" smtClean="0">
                <a:hlinkClick r:id="rId3"/>
              </a:rPr>
              <a:t>/</a:t>
            </a:r>
            <a:endParaRPr lang="fr-FR" dirty="0" smtClean="0"/>
          </a:p>
          <a:p>
            <a:pPr lvl="1" algn="just">
              <a:buFont typeface="Wingdings" charset="2"/>
              <a:buChar char="Ø"/>
            </a:pPr>
            <a:r>
              <a:rPr lang="fr-FR" dirty="0">
                <a:hlinkClick r:id="rId4"/>
              </a:rPr>
              <a:t>http://node.green</a:t>
            </a:r>
            <a:r>
              <a:rPr lang="fr-FR" dirty="0" smtClean="0">
                <a:hlinkClick r:id="rId4"/>
              </a:rPr>
              <a:t>/</a:t>
            </a:r>
            <a:endParaRPr lang="fr-FR" dirty="0" smtClean="0"/>
          </a:p>
          <a:p>
            <a:pPr lvl="1" algn="just">
              <a:buFont typeface="Wingdings" charset="2"/>
              <a:buChar char="Ø"/>
            </a:pPr>
            <a:r>
              <a:rPr lang="fr-FR" dirty="0">
                <a:hlinkClick r:id="rId5"/>
              </a:rPr>
              <a:t>https://</a:t>
            </a:r>
            <a:r>
              <a:rPr lang="fr-FR" dirty="0" smtClean="0">
                <a:hlinkClick r:id="rId5"/>
              </a:rPr>
              <a:t>www.chromestatus.com/features</a:t>
            </a:r>
            <a:endParaRPr lang="fr-FR" dirty="0" smtClean="0"/>
          </a:p>
          <a:p>
            <a:pPr lvl="1" algn="just">
              <a:buFont typeface="Wingdings" charset="2"/>
              <a:buChar char="Ø"/>
            </a:pPr>
            <a:r>
              <a:rPr lang="fr-FR" dirty="0">
                <a:hlinkClick r:id="rId6"/>
              </a:rPr>
              <a:t>https://developer.microsoft.com/en-us/microsoft-edge/platform/status</a:t>
            </a:r>
            <a:r>
              <a:rPr lang="fr-FR" dirty="0" smtClean="0">
                <a:hlinkClick r:id="rId6"/>
              </a:rPr>
              <a:t>/</a:t>
            </a:r>
            <a:endParaRPr lang="fr-FR" dirty="0" smtClean="0"/>
          </a:p>
          <a:p>
            <a:pPr lvl="1" algn="just">
              <a:buFont typeface="Wingdings" charset="2"/>
              <a:buChar char="Ø"/>
            </a:pPr>
            <a:r>
              <a:rPr lang="fr-FR" dirty="0">
                <a:hlinkClick r:id="rId7"/>
              </a:rPr>
              <a:t>https://platform-status.mozilla.org</a:t>
            </a:r>
            <a:r>
              <a:rPr lang="fr-FR" dirty="0" smtClean="0">
                <a:hlinkClick r:id="rId7"/>
              </a:rPr>
              <a:t>/</a:t>
            </a:r>
            <a:endParaRPr lang="fr-FR" dirty="0" smtClean="0"/>
          </a:p>
          <a:p>
            <a:pPr lvl="1" algn="just">
              <a:buFont typeface="Wingdings" charset="2"/>
              <a:buChar char="Ø"/>
            </a:pPr>
            <a:r>
              <a:rPr lang="fr-FR" dirty="0"/>
              <a:t>https://</a:t>
            </a:r>
            <a:r>
              <a:rPr lang="fr-FR" dirty="0" err="1"/>
              <a:t>webkit.org</a:t>
            </a:r>
            <a:r>
              <a:rPr lang="fr-FR" dirty="0"/>
              <a:t>/</a:t>
            </a:r>
            <a:r>
              <a:rPr lang="fr-FR" dirty="0" err="1"/>
              <a:t>status</a:t>
            </a:r>
            <a:r>
              <a:rPr lang="fr-FR" dirty="0"/>
              <a:t>/#</a:t>
            </a:r>
          </a:p>
          <a:p>
            <a:pPr lvl="1" algn="just"/>
            <a:endParaRPr lang="fr-FR" dirty="0" smtClean="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lvl="1" algn="just">
              <a:buFont typeface="Wingdings" charset="2"/>
              <a:buChar char="Ø"/>
            </a:pPr>
            <a:endParaRPr lang="fr-FR" dirty="0" smtClean="0"/>
          </a:p>
          <a:p>
            <a:pPr lvl="1" algn="just">
              <a:buFont typeface="Wingdings" charset="2"/>
              <a:buChar char="Ø"/>
            </a:pPr>
            <a:endParaRPr lang="fr-FR" dirty="0" smtClean="0"/>
          </a:p>
          <a:p>
            <a:pPr lvl="1" algn="just">
              <a:buFont typeface="Wingdings" charset="2"/>
              <a:buChar char="Ø"/>
            </a:pPr>
            <a:endParaRPr lang="fr-FR" dirty="0"/>
          </a:p>
          <a:p>
            <a:pPr algn="just"/>
            <a:endParaRPr lang="fr-FR" b="1" dirty="0"/>
          </a:p>
          <a:p>
            <a:pPr lvl="1" algn="just">
              <a:buFont typeface="Wingdings" charset="2"/>
              <a:buChar char="Ø"/>
            </a:pPr>
            <a:endParaRPr lang="fr-FR" dirty="0"/>
          </a:p>
        </p:txBody>
      </p:sp>
      <p:sp>
        <p:nvSpPr>
          <p:cNvPr id="7" name="Titre 5"/>
          <p:cNvSpPr>
            <a:spLocks noGrp="1"/>
          </p:cNvSpPr>
          <p:nvPr>
            <p:ph type="title"/>
          </p:nvPr>
        </p:nvSpPr>
        <p:spPr>
          <a:xfrm>
            <a:off x="239350" y="0"/>
            <a:ext cx="11809313" cy="692696"/>
          </a:xfrm>
        </p:spPr>
        <p:txBody>
          <a:bodyPr/>
          <a:lstStyle/>
          <a:p>
            <a:r>
              <a:rPr lang="fr-FR" dirty="0" smtClean="0"/>
              <a:t>JavaScript / ES6+</a:t>
            </a:r>
            <a:endParaRPr lang="fr-FR" dirty="0"/>
          </a:p>
        </p:txBody>
      </p:sp>
    </p:spTree>
    <p:extLst>
      <p:ext uri="{BB962C8B-B14F-4D97-AF65-F5344CB8AC3E}">
        <p14:creationId xmlns:p14="http://schemas.microsoft.com/office/powerpoint/2010/main" val="19749247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29327" y="89009"/>
            <a:ext cx="10515600" cy="672991"/>
          </a:xfrm>
        </p:spPr>
        <p:txBody>
          <a:bodyPr>
            <a:normAutofit/>
          </a:bodyPr>
          <a:lstStyle/>
          <a:p>
            <a:pPr algn="r"/>
            <a:r>
              <a:rPr lang="fr-FR" b="1" dirty="0" smtClean="0">
                <a:solidFill>
                  <a:schemeClr val="accent5">
                    <a:lumMod val="50000"/>
                  </a:schemeClr>
                </a:solidFill>
              </a:rPr>
              <a:t>TP</a:t>
            </a:r>
            <a:endParaRPr lang="fr-FR" b="1" dirty="0">
              <a:solidFill>
                <a:schemeClr val="accent5">
                  <a:lumMod val="50000"/>
                </a:schemeClr>
              </a:solidFill>
            </a:endParaRPr>
          </a:p>
        </p:txBody>
      </p:sp>
      <p:sp>
        <p:nvSpPr>
          <p:cNvPr id="7" name="ZoneTexte 6"/>
          <p:cNvSpPr txBox="1"/>
          <p:nvPr/>
        </p:nvSpPr>
        <p:spPr>
          <a:xfrm>
            <a:off x="3166534" y="2810932"/>
            <a:ext cx="6688666" cy="646331"/>
          </a:xfrm>
          <a:prstGeom prst="rect">
            <a:avLst/>
          </a:prstGeom>
          <a:noFill/>
        </p:spPr>
        <p:txBody>
          <a:bodyPr wrap="square" rtlCol="0">
            <a:spAutoFit/>
          </a:bodyPr>
          <a:lstStyle/>
          <a:p>
            <a:r>
              <a:rPr lang="fr-FR" sz="3600" dirty="0" smtClean="0"/>
              <a:t>TP : </a:t>
            </a:r>
            <a:r>
              <a:rPr lang="fr-FR" sz="3600" dirty="0" err="1" smtClean="0"/>
              <a:t>Chapter</a:t>
            </a:r>
            <a:r>
              <a:rPr lang="fr-FR" sz="3600" dirty="0" smtClean="0"/>
              <a:t> 3 </a:t>
            </a:r>
            <a:r>
              <a:rPr lang="mr-IN" sz="3600" dirty="0" smtClean="0"/>
              <a:t>–</a:t>
            </a:r>
            <a:r>
              <a:rPr lang="fr-FR" sz="3600" dirty="0" smtClean="0"/>
              <a:t> ES6+</a:t>
            </a:r>
            <a:endParaRPr lang="fr-FR" sz="3600" dirty="0"/>
          </a:p>
        </p:txBody>
      </p:sp>
    </p:spTree>
    <p:extLst>
      <p:ext uri="{BB962C8B-B14F-4D97-AF65-F5344CB8AC3E}">
        <p14:creationId xmlns:p14="http://schemas.microsoft.com/office/powerpoint/2010/main" val="11313940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algn="just"/>
            <a:r>
              <a:rPr lang="fr-FR" dirty="0" smtClean="0">
                <a:solidFill>
                  <a:srgbClr val="223C55"/>
                </a:solidFill>
              </a:rPr>
              <a:t>Les interpréteurs (ou moteurs) sont propres à chacune des plateformes</a:t>
            </a:r>
          </a:p>
          <a:p>
            <a:pPr lvl="1" algn="just">
              <a:buFont typeface="Wingdings" charset="2"/>
              <a:buChar char="Ø"/>
            </a:pPr>
            <a:r>
              <a:rPr lang="fr-FR" dirty="0" smtClean="0">
                <a:solidFill>
                  <a:srgbClr val="223C55"/>
                </a:solidFill>
              </a:rPr>
              <a:t> Safari 			=&gt; </a:t>
            </a:r>
            <a:r>
              <a:rPr lang="fr-FR" dirty="0" err="1" smtClean="0">
                <a:solidFill>
                  <a:srgbClr val="223C55"/>
                </a:solidFill>
              </a:rPr>
              <a:t>JavaScriptCore</a:t>
            </a:r>
            <a:endParaRPr lang="fr-FR" dirty="0" smtClean="0">
              <a:solidFill>
                <a:srgbClr val="223C55"/>
              </a:solidFill>
            </a:endParaRPr>
          </a:p>
          <a:p>
            <a:pPr lvl="1" algn="just">
              <a:buFont typeface="Wingdings" charset="2"/>
              <a:buChar char="Ø"/>
            </a:pPr>
            <a:r>
              <a:rPr lang="fr-FR" dirty="0" smtClean="0">
                <a:solidFill>
                  <a:srgbClr val="223C55"/>
                </a:solidFill>
              </a:rPr>
              <a:t>Internet Explorer 9+ 	=&gt; Chakra</a:t>
            </a:r>
          </a:p>
          <a:p>
            <a:pPr lvl="1" algn="just">
              <a:buFont typeface="Wingdings" charset="2"/>
              <a:buChar char="Ø"/>
            </a:pPr>
            <a:r>
              <a:rPr lang="fr-FR" dirty="0" smtClean="0">
                <a:solidFill>
                  <a:srgbClr val="223C55"/>
                </a:solidFill>
              </a:rPr>
              <a:t>Chrome 			=&gt; V8</a:t>
            </a:r>
          </a:p>
          <a:p>
            <a:pPr lvl="1" algn="just">
              <a:buFont typeface="Wingdings" charset="2"/>
              <a:buChar char="Ø"/>
            </a:pPr>
            <a:r>
              <a:rPr lang="fr-FR" dirty="0" smtClean="0">
                <a:solidFill>
                  <a:srgbClr val="223C55"/>
                </a:solidFill>
              </a:rPr>
              <a:t>Mozilla 			=&gt; Rhino</a:t>
            </a:r>
          </a:p>
          <a:p>
            <a:pPr lvl="1" algn="just">
              <a:buFont typeface="Wingdings" charset="2"/>
              <a:buChar char="Ø"/>
            </a:pPr>
            <a:r>
              <a:rPr lang="fr-FR" dirty="0" err="1" smtClean="0">
                <a:solidFill>
                  <a:srgbClr val="223C55"/>
                </a:solidFill>
              </a:rPr>
              <a:t>Opera</a:t>
            </a:r>
            <a:r>
              <a:rPr lang="fr-FR" dirty="0" smtClean="0">
                <a:solidFill>
                  <a:srgbClr val="223C55"/>
                </a:solidFill>
              </a:rPr>
              <a:t> 			=&gt; </a:t>
            </a:r>
            <a:r>
              <a:rPr lang="fr-FR" dirty="0" err="1" smtClean="0">
                <a:solidFill>
                  <a:srgbClr val="223C55"/>
                </a:solidFill>
              </a:rPr>
              <a:t>Carakan</a:t>
            </a:r>
            <a:endParaRPr lang="fr-FR" dirty="0" smtClean="0">
              <a:solidFill>
                <a:srgbClr val="223C55"/>
              </a:solidFill>
            </a:endParaRPr>
          </a:p>
          <a:p>
            <a:pPr lvl="1" algn="just">
              <a:buFont typeface="Wingdings" charset="2"/>
              <a:buChar char="Ø"/>
            </a:pPr>
            <a:r>
              <a:rPr lang="fr-FR" dirty="0" smtClean="0">
                <a:solidFill>
                  <a:srgbClr val="223C55"/>
                </a:solidFill>
              </a:rPr>
              <a:t>Node.js 			=&gt; V8 </a:t>
            </a:r>
          </a:p>
          <a:p>
            <a:pPr algn="just">
              <a:buFont typeface="Arial" charset="0"/>
              <a:buChar char="•"/>
            </a:pPr>
            <a:r>
              <a:rPr lang="fr-FR" dirty="0" smtClean="0">
                <a:solidFill>
                  <a:srgbClr val="223C55"/>
                </a:solidFill>
              </a:rPr>
              <a:t>En fonction des plateformes, les API JavaScript ne sont pas implémentées en même temps</a:t>
            </a:r>
          </a:p>
          <a:p>
            <a:pPr lvl="1" algn="just">
              <a:buFont typeface="Wingdings" charset="2"/>
              <a:buChar char="Ø"/>
            </a:pPr>
            <a:r>
              <a:rPr lang="fr-FR" dirty="0" smtClean="0">
                <a:solidFill>
                  <a:srgbClr val="223C55"/>
                </a:solidFill>
              </a:rPr>
              <a:t>Certaines fonctionnalités ne pourront pas être développées sur toutes les plateformes, voire uniquement sur certaines versions des plateformes</a:t>
            </a:r>
            <a:endParaRPr lang="fr-FR" dirty="0">
              <a:solidFill>
                <a:srgbClr val="223C55"/>
              </a:solidFill>
            </a:endParaRPr>
          </a:p>
          <a:p>
            <a:pPr marL="457200" lvl="1" indent="0" algn="just">
              <a:buNone/>
            </a:pPr>
            <a:endParaRPr lang="fr-FR" dirty="0"/>
          </a:p>
          <a:p>
            <a:pPr algn="just"/>
            <a:endParaRPr lang="fr-FR" dirty="0"/>
          </a:p>
        </p:txBody>
      </p:sp>
      <p:sp>
        <p:nvSpPr>
          <p:cNvPr id="6" name="Titre 5"/>
          <p:cNvSpPr>
            <a:spLocks noGrp="1"/>
          </p:cNvSpPr>
          <p:nvPr>
            <p:ph type="title"/>
          </p:nvPr>
        </p:nvSpPr>
        <p:spPr/>
        <p:txBody>
          <a:bodyPr/>
          <a:lstStyle/>
          <a:p>
            <a:r>
              <a:rPr lang="fr-FR" b="1" smtClean="0">
                <a:solidFill>
                  <a:schemeClr val="accent5">
                    <a:lumMod val="50000"/>
                  </a:schemeClr>
                </a:solidFill>
              </a:rPr>
              <a:t>Généralités </a:t>
            </a:r>
            <a:r>
              <a:rPr lang="fr-FR" b="1">
                <a:solidFill>
                  <a:schemeClr val="accent5">
                    <a:lumMod val="50000"/>
                  </a:schemeClr>
                </a:solidFill>
              </a:rPr>
              <a:t>JS</a:t>
            </a:r>
            <a:endParaRPr lang="fr-FR"/>
          </a:p>
        </p:txBody>
      </p:sp>
    </p:spTree>
    <p:extLst>
      <p:ext uri="{BB962C8B-B14F-4D97-AF65-F5344CB8AC3E}">
        <p14:creationId xmlns:p14="http://schemas.microsoft.com/office/powerpoint/2010/main" val="16718185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77495" y="89009"/>
            <a:ext cx="10515600" cy="665136"/>
          </a:xfrm>
        </p:spPr>
        <p:txBody>
          <a:bodyPr>
            <a:normAutofit/>
          </a:bodyPr>
          <a:lstStyle/>
          <a:p>
            <a:pPr algn="r"/>
            <a:r>
              <a:rPr lang="fr-FR" sz="3200" b="1" dirty="0">
                <a:solidFill>
                  <a:schemeClr val="accent5">
                    <a:lumMod val="50000"/>
                  </a:schemeClr>
                </a:solidFill>
              </a:rPr>
              <a:t>Restons en contact</a:t>
            </a:r>
          </a:p>
        </p:txBody>
      </p:sp>
      <p:sp>
        <p:nvSpPr>
          <p:cNvPr id="4" name="Espace réservé du pied de page 3"/>
          <p:cNvSpPr>
            <a:spLocks noGrp="1"/>
          </p:cNvSpPr>
          <p:nvPr>
            <p:ph type="ftr" sz="quarter" idx="4294967295"/>
          </p:nvPr>
        </p:nvSpPr>
        <p:spPr>
          <a:xfrm>
            <a:off x="0" y="6356350"/>
            <a:ext cx="4114800" cy="365125"/>
          </a:xfrm>
          <a:prstGeom prst="rect">
            <a:avLst/>
          </a:prstGeom>
        </p:spPr>
        <p:txBody>
          <a:bodyPr/>
          <a:lstStyle/>
          <a:p>
            <a:r>
              <a:rPr lang="fr-FR" dirty="0"/>
              <a:t>www.diginamic.fr</a:t>
            </a:r>
          </a:p>
        </p:txBody>
      </p:sp>
      <p:sp>
        <p:nvSpPr>
          <p:cNvPr id="5" name="Espace réservé du numéro de diapositive 4"/>
          <p:cNvSpPr>
            <a:spLocks noGrp="1"/>
          </p:cNvSpPr>
          <p:nvPr>
            <p:ph type="sldNum" sz="quarter" idx="4294967295"/>
          </p:nvPr>
        </p:nvSpPr>
        <p:spPr>
          <a:xfrm>
            <a:off x="9448800" y="6356350"/>
            <a:ext cx="2743200" cy="365125"/>
          </a:xfrm>
          <a:prstGeom prst="rect">
            <a:avLst/>
          </a:prstGeom>
        </p:spPr>
        <p:txBody>
          <a:bodyPr/>
          <a:lstStyle/>
          <a:p>
            <a:fld id="{5D1E0A49-E414-4FEF-9712-1A880A41AA80}" type="slidenum">
              <a:rPr lang="fr-FR" smtClean="0"/>
              <a:t>60</a:t>
            </a:fld>
            <a:endParaRPr lang="fr-FR"/>
          </a:p>
        </p:txBody>
      </p:sp>
      <p:grpSp>
        <p:nvGrpSpPr>
          <p:cNvPr id="7" name="Group 173"/>
          <p:cNvGrpSpPr>
            <a:grpSpLocks/>
          </p:cNvGrpSpPr>
          <p:nvPr/>
        </p:nvGrpSpPr>
        <p:grpSpPr bwMode="auto">
          <a:xfrm>
            <a:off x="2516957" y="2318994"/>
            <a:ext cx="7107810" cy="2469822"/>
            <a:chOff x="1134" y="374"/>
            <a:chExt cx="9638" cy="2424"/>
          </a:xfrm>
        </p:grpSpPr>
        <p:sp>
          <p:nvSpPr>
            <p:cNvPr id="8" name="Rectangle 7"/>
            <p:cNvSpPr>
              <a:spLocks noChangeArrowheads="1"/>
            </p:cNvSpPr>
            <p:nvPr/>
          </p:nvSpPr>
          <p:spPr bwMode="auto">
            <a:xfrm>
              <a:off x="1134" y="374"/>
              <a:ext cx="9638" cy="2424"/>
            </a:xfrm>
            <a:prstGeom prst="rect">
              <a:avLst/>
            </a:prstGeom>
            <a:solidFill>
              <a:srgbClr val="FBB35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FR" sz="3200"/>
            </a:p>
          </p:txBody>
        </p:sp>
        <p:pic>
          <p:nvPicPr>
            <p:cNvPr id="9" name="Picture 1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3" y="532"/>
              <a:ext cx="414"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a:spLocks noChangeArrowheads="1"/>
            </p:cNvSpPr>
            <p:nvPr/>
          </p:nvSpPr>
          <p:spPr bwMode="auto">
            <a:xfrm>
              <a:off x="1134" y="374"/>
              <a:ext cx="692" cy="692"/>
            </a:xfrm>
            <a:prstGeom prst="rect">
              <a:avLst/>
            </a:prstGeom>
            <a:solidFill>
              <a:srgbClr val="00355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FR" sz="3200"/>
            </a:p>
          </p:txBody>
        </p:sp>
        <p:sp>
          <p:nvSpPr>
            <p:cNvPr id="11" name="Rectangle 10"/>
            <p:cNvSpPr>
              <a:spLocks noChangeArrowheads="1"/>
            </p:cNvSpPr>
            <p:nvPr/>
          </p:nvSpPr>
          <p:spPr bwMode="auto">
            <a:xfrm>
              <a:off x="1826" y="374"/>
              <a:ext cx="8946" cy="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FR" sz="3200"/>
            </a:p>
          </p:txBody>
        </p:sp>
        <p:pic>
          <p:nvPicPr>
            <p:cNvPr id="12" name="Picture 17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 y="597"/>
              <a:ext cx="28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Line 177"/>
            <p:cNvCxnSpPr>
              <a:cxnSpLocks noChangeShapeType="1"/>
            </p:cNvCxnSpPr>
            <p:nvPr/>
          </p:nvCxnSpPr>
          <p:spPr bwMode="auto">
            <a:xfrm>
              <a:off x="6151" y="1270"/>
              <a:ext cx="0" cy="1409"/>
            </a:xfrm>
            <a:prstGeom prst="line">
              <a:avLst/>
            </a:prstGeom>
            <a:noFill/>
            <a:ln w="12700">
              <a:solidFill>
                <a:srgbClr val="FFFBFD"/>
              </a:solidFill>
              <a:round/>
              <a:headEnd/>
              <a:tailEnd/>
            </a:ln>
            <a:extLst>
              <a:ext uri="{909E8E84-426E-40DD-AFC4-6F175D3DCCD1}">
                <a14:hiddenFill xmlns:a14="http://schemas.microsoft.com/office/drawing/2010/main">
                  <a:noFill/>
                </a14:hiddenFill>
              </a:ext>
            </a:extLst>
          </p:spPr>
        </p:cxnSp>
        <p:sp>
          <p:nvSpPr>
            <p:cNvPr id="14" name="Text Box 176"/>
            <p:cNvSpPr txBox="1">
              <a:spLocks noChangeArrowheads="1"/>
            </p:cNvSpPr>
            <p:nvPr/>
          </p:nvSpPr>
          <p:spPr bwMode="auto">
            <a:xfrm>
              <a:off x="2013" y="626"/>
              <a:ext cx="166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000"/>
                </a:lnSpc>
                <a:spcAft>
                  <a:spcPts val="0"/>
                </a:spcAft>
              </a:pPr>
              <a:r>
                <a:rPr lang="en-US" sz="1400" b="1">
                  <a:solidFill>
                    <a:srgbClr val="003551"/>
                  </a:solidFill>
                  <a:effectLst/>
                  <a:latin typeface="Tahoma" panose="020B0604030504040204" pitchFamily="34" charset="0"/>
                  <a:ea typeface="Arial" panose="020B0604020202020204" pitchFamily="34" charset="0"/>
                  <a:cs typeface="Arial" panose="020B0604020202020204" pitchFamily="34" charset="0"/>
                </a:rPr>
                <a:t>Votre contact</a:t>
              </a:r>
              <a:endParaRPr lang="fr-FR">
                <a:effectLst/>
                <a:latin typeface="Arial" panose="020B0604020202020204" pitchFamily="34" charset="0"/>
                <a:ea typeface="Arial" panose="020B0604020202020204" pitchFamily="34" charset="0"/>
              </a:endParaRPr>
            </a:p>
          </p:txBody>
        </p:sp>
        <p:sp>
          <p:nvSpPr>
            <p:cNvPr id="15" name="Text Box 175"/>
            <p:cNvSpPr txBox="1">
              <a:spLocks noChangeArrowheads="1"/>
            </p:cNvSpPr>
            <p:nvPr/>
          </p:nvSpPr>
          <p:spPr bwMode="auto">
            <a:xfrm>
              <a:off x="1444" y="1445"/>
              <a:ext cx="3959"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000"/>
                </a:lnSpc>
                <a:spcAft>
                  <a:spcPts val="0"/>
                </a:spcAft>
              </a:pPr>
              <a:r>
                <a:rPr lang="en-US" sz="1400" b="1" spc="-5" dirty="0">
                  <a:solidFill>
                    <a:srgbClr val="003551"/>
                  </a:solidFill>
                  <a:effectLst/>
                  <a:latin typeface="Tahoma" panose="020B0604030504040204" pitchFamily="34" charset="0"/>
                  <a:ea typeface="Arial" panose="020B0604020202020204" pitchFamily="34" charset="0"/>
                  <a:cs typeface="Arial" panose="020B0604020202020204" pitchFamily="34" charset="0"/>
                </a:rPr>
                <a:t>DIGINAMIC</a:t>
              </a:r>
              <a:r>
                <a:rPr lang="en-US" sz="1400" b="1" spc="255" dirty="0">
                  <a:solidFill>
                    <a:srgbClr val="003551"/>
                  </a:solidFill>
                  <a:effectLst/>
                  <a:latin typeface="Tahoma" panose="020B0604030504040204" pitchFamily="34" charset="0"/>
                  <a:ea typeface="Arial" panose="020B0604020202020204" pitchFamily="34" charset="0"/>
                  <a:cs typeface="Arial" panose="020B0604020202020204" pitchFamily="34" charset="0"/>
                </a:rPr>
                <a:t> </a:t>
              </a:r>
              <a:r>
                <a:rPr lang="en-US" sz="1400" b="1" spc="-5" dirty="0">
                  <a:solidFill>
                    <a:srgbClr val="003551"/>
                  </a:solidFill>
                  <a:effectLst/>
                  <a:latin typeface="Tahoma" panose="020B0604030504040204" pitchFamily="34" charset="0"/>
                  <a:ea typeface="Arial" panose="020B0604020202020204" pitchFamily="34" charset="0"/>
                  <a:cs typeface="Arial" panose="020B0604020202020204" pitchFamily="34" charset="0"/>
                </a:rPr>
                <a:t>formation</a:t>
              </a:r>
              <a:endParaRPr lang="fr-FR" dirty="0">
                <a:effectLst/>
                <a:latin typeface="Arial" panose="020B0604020202020204" pitchFamily="34" charset="0"/>
                <a:ea typeface="Arial" panose="020B0604020202020204" pitchFamily="34" charset="0"/>
              </a:endParaRPr>
            </a:p>
            <a:p>
              <a:pPr>
                <a:spcBef>
                  <a:spcPts val="600"/>
                </a:spcBef>
                <a:spcAft>
                  <a:spcPts val="0"/>
                </a:spcAft>
              </a:pPr>
              <a:r>
                <a:rPr lang="en-US" sz="1200" dirty="0">
                  <a:solidFill>
                    <a:srgbClr val="003551"/>
                  </a:solidFill>
                  <a:effectLst/>
                  <a:latin typeface="Arial" panose="020B0604020202020204" pitchFamily="34" charset="0"/>
                  <a:ea typeface="Arial" panose="020B0604020202020204" pitchFamily="34" charset="0"/>
                </a:rPr>
                <a:t>Lionel Cabon, </a:t>
              </a:r>
              <a:r>
                <a:rPr lang="en-US" sz="1200" dirty="0" err="1">
                  <a:solidFill>
                    <a:srgbClr val="003551"/>
                  </a:solidFill>
                  <a:effectLst/>
                  <a:latin typeface="Arial" panose="020B0604020202020204" pitchFamily="34" charset="0"/>
                  <a:ea typeface="Arial" panose="020B0604020202020204" pitchFamily="34" charset="0"/>
                </a:rPr>
                <a:t>Directeur</a:t>
              </a:r>
              <a:endParaRPr lang="fr-FR" dirty="0">
                <a:effectLst/>
                <a:latin typeface="Arial" panose="020B0604020202020204" pitchFamily="34" charset="0"/>
                <a:ea typeface="Arial" panose="020B0604020202020204" pitchFamily="34" charset="0"/>
              </a:endParaRPr>
            </a:p>
            <a:p>
              <a:pPr>
                <a:lnSpc>
                  <a:spcPts val="1030"/>
                </a:lnSpc>
                <a:spcBef>
                  <a:spcPts val="615"/>
                </a:spcBef>
                <a:spcAft>
                  <a:spcPts val="0"/>
                </a:spcAft>
              </a:pPr>
              <a:r>
                <a:rPr lang="en-US" sz="1200" dirty="0">
                  <a:solidFill>
                    <a:srgbClr val="003551"/>
                  </a:solidFill>
                  <a:effectLst/>
                  <a:latin typeface="Arial" panose="020B0604020202020204" pitchFamily="34" charset="0"/>
                  <a:ea typeface="Arial" panose="020B0604020202020204" pitchFamily="34" charset="0"/>
                </a:rPr>
                <a:t>contact@diginamic.fr</a:t>
              </a:r>
              <a:endParaRPr lang="fr-FR" dirty="0">
                <a:effectLst/>
                <a:latin typeface="Arial" panose="020B0604020202020204" pitchFamily="34" charset="0"/>
                <a:ea typeface="Arial" panose="020B0604020202020204" pitchFamily="34" charset="0"/>
              </a:endParaRPr>
            </a:p>
            <a:p>
              <a:pPr>
                <a:lnSpc>
                  <a:spcPts val="1030"/>
                </a:lnSpc>
                <a:spcBef>
                  <a:spcPts val="615"/>
                </a:spcBef>
                <a:spcAft>
                  <a:spcPts val="0"/>
                </a:spcAft>
              </a:pPr>
              <a:r>
                <a:rPr lang="en-US" sz="1200" dirty="0">
                  <a:effectLst/>
                  <a:latin typeface="Arial" panose="020B0604020202020204" pitchFamily="34" charset="0"/>
                  <a:ea typeface="Arial" panose="020B0604020202020204" pitchFamily="34" charset="0"/>
                </a:rPr>
                <a:t> </a:t>
              </a:r>
              <a:endParaRPr lang="fr-FR" dirty="0">
                <a:effectLst/>
                <a:latin typeface="Arial" panose="020B0604020202020204" pitchFamily="34" charset="0"/>
                <a:ea typeface="Arial" panose="020B0604020202020204" pitchFamily="34" charset="0"/>
              </a:endParaRPr>
            </a:p>
          </p:txBody>
        </p:sp>
        <p:sp>
          <p:nvSpPr>
            <p:cNvPr id="16" name="Text Box 174"/>
            <p:cNvSpPr txBox="1">
              <a:spLocks noChangeArrowheads="1"/>
            </p:cNvSpPr>
            <p:nvPr/>
          </p:nvSpPr>
          <p:spPr bwMode="auto">
            <a:xfrm>
              <a:off x="6619" y="1445"/>
              <a:ext cx="3405" cy="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5"/>
                </a:lnSpc>
                <a:spcAft>
                  <a:spcPts val="0"/>
                </a:spcAft>
              </a:pPr>
              <a:r>
                <a:rPr lang="en-US" sz="1200" dirty="0">
                  <a:solidFill>
                    <a:srgbClr val="003551"/>
                  </a:solidFill>
                  <a:effectLst/>
                  <a:latin typeface="Arial" panose="020B0604020202020204" pitchFamily="34" charset="0"/>
                  <a:ea typeface="Arial" panose="020B0604020202020204" pitchFamily="34" charset="0"/>
                </a:rPr>
                <a:t>N° SIRET : 818 241 978 00019</a:t>
              </a:r>
              <a:endParaRPr lang="fr-FR" dirty="0">
                <a:effectLst/>
                <a:latin typeface="Arial" panose="020B0604020202020204" pitchFamily="34" charset="0"/>
                <a:ea typeface="Arial" panose="020B0604020202020204" pitchFamily="34" charset="0"/>
              </a:endParaRPr>
            </a:p>
            <a:p>
              <a:pPr>
                <a:spcBef>
                  <a:spcPts val="615"/>
                </a:spcBef>
                <a:spcAft>
                  <a:spcPts val="0"/>
                </a:spcAft>
              </a:pPr>
              <a:r>
                <a:rPr lang="en-US" sz="1200" dirty="0">
                  <a:solidFill>
                    <a:srgbClr val="003551"/>
                  </a:solidFill>
                  <a:effectLst/>
                  <a:latin typeface="Arial" panose="020B0604020202020204" pitchFamily="34" charset="0"/>
                  <a:ea typeface="Arial" panose="020B0604020202020204" pitchFamily="34" charset="0"/>
                </a:rPr>
                <a:t>N°</a:t>
              </a:r>
              <a:r>
                <a:rPr lang="en-US" sz="1200" spc="-40" dirty="0">
                  <a:solidFill>
                    <a:srgbClr val="003551"/>
                  </a:solidFill>
                  <a:effectLst/>
                  <a:latin typeface="Arial" panose="020B0604020202020204" pitchFamily="34" charset="0"/>
                  <a:ea typeface="Arial" panose="020B0604020202020204" pitchFamily="34" charset="0"/>
                </a:rPr>
                <a:t> </a:t>
              </a:r>
              <a:r>
                <a:rPr lang="en-US" sz="1200" dirty="0" err="1">
                  <a:solidFill>
                    <a:srgbClr val="003551"/>
                  </a:solidFill>
                  <a:effectLst/>
                  <a:latin typeface="Arial" panose="020B0604020202020204" pitchFamily="34" charset="0"/>
                  <a:ea typeface="Arial" panose="020B0604020202020204" pitchFamily="34" charset="0"/>
                </a:rPr>
                <a:t>Déclaration</a:t>
              </a:r>
              <a:r>
                <a:rPr lang="en-US" sz="1200" spc="-45" dirty="0">
                  <a:solidFill>
                    <a:srgbClr val="003551"/>
                  </a:solidFill>
                  <a:effectLst/>
                  <a:latin typeface="Arial" panose="020B0604020202020204" pitchFamily="34" charset="0"/>
                  <a:ea typeface="Arial" panose="020B0604020202020204" pitchFamily="34" charset="0"/>
                </a:rPr>
                <a:t> </a:t>
              </a:r>
              <a:r>
                <a:rPr lang="en-US" sz="1200" dirty="0">
                  <a:solidFill>
                    <a:srgbClr val="003551"/>
                  </a:solidFill>
                  <a:effectLst/>
                  <a:latin typeface="Arial" panose="020B0604020202020204" pitchFamily="34" charset="0"/>
                  <a:ea typeface="Arial" panose="020B0604020202020204" pitchFamily="34" charset="0"/>
                </a:rPr>
                <a:t>OF</a:t>
              </a:r>
              <a:r>
                <a:rPr lang="en-US" sz="1200" spc="-40" dirty="0">
                  <a:solidFill>
                    <a:srgbClr val="003551"/>
                  </a:solidFill>
                  <a:effectLst/>
                  <a:latin typeface="Arial" panose="020B0604020202020204" pitchFamily="34" charset="0"/>
                  <a:ea typeface="Arial" panose="020B0604020202020204" pitchFamily="34" charset="0"/>
                </a:rPr>
                <a:t> </a:t>
              </a:r>
              <a:r>
                <a:rPr lang="en-US" sz="1200" dirty="0">
                  <a:solidFill>
                    <a:srgbClr val="003551"/>
                  </a:solidFill>
                  <a:effectLst/>
                  <a:latin typeface="Arial" panose="020B0604020202020204" pitchFamily="34" charset="0"/>
                  <a:ea typeface="Arial" panose="020B0604020202020204" pitchFamily="34" charset="0"/>
                </a:rPr>
                <a:t>:</a:t>
              </a:r>
              <a:r>
                <a:rPr lang="en-US" sz="1200" spc="-40" dirty="0">
                  <a:solidFill>
                    <a:srgbClr val="003551"/>
                  </a:solidFill>
                  <a:effectLst/>
                  <a:latin typeface="Arial" panose="020B0604020202020204" pitchFamily="34" charset="0"/>
                  <a:ea typeface="Arial" panose="020B0604020202020204" pitchFamily="34" charset="0"/>
                </a:rPr>
                <a:t> </a:t>
              </a:r>
              <a:r>
                <a:rPr lang="en-US" sz="1200" dirty="0">
                  <a:solidFill>
                    <a:srgbClr val="003551"/>
                  </a:solidFill>
                  <a:effectLst/>
                  <a:latin typeface="Arial" panose="020B0604020202020204" pitchFamily="34" charset="0"/>
                  <a:ea typeface="Arial" panose="020B0604020202020204" pitchFamily="34" charset="0"/>
                </a:rPr>
                <a:t>91</a:t>
              </a:r>
              <a:r>
                <a:rPr lang="en-US" sz="1200" spc="-40" dirty="0">
                  <a:solidFill>
                    <a:srgbClr val="003551"/>
                  </a:solidFill>
                  <a:effectLst/>
                  <a:latin typeface="Arial" panose="020B0604020202020204" pitchFamily="34" charset="0"/>
                  <a:ea typeface="Arial" panose="020B0604020202020204" pitchFamily="34" charset="0"/>
                </a:rPr>
                <a:t> </a:t>
              </a:r>
              <a:r>
                <a:rPr lang="en-US" sz="1200" dirty="0">
                  <a:solidFill>
                    <a:srgbClr val="003551"/>
                  </a:solidFill>
                  <a:effectLst/>
                  <a:latin typeface="Arial" panose="020B0604020202020204" pitchFamily="34" charset="0"/>
                  <a:ea typeface="Arial" panose="020B0604020202020204" pitchFamily="34" charset="0"/>
                </a:rPr>
                <a:t>34</a:t>
              </a:r>
              <a:r>
                <a:rPr lang="en-US" sz="1200" spc="-40" dirty="0">
                  <a:solidFill>
                    <a:srgbClr val="003551"/>
                  </a:solidFill>
                  <a:effectLst/>
                  <a:latin typeface="Arial" panose="020B0604020202020204" pitchFamily="34" charset="0"/>
                  <a:ea typeface="Arial" panose="020B0604020202020204" pitchFamily="34" charset="0"/>
                </a:rPr>
                <a:t> </a:t>
              </a:r>
              <a:r>
                <a:rPr lang="en-US" sz="1200" dirty="0">
                  <a:solidFill>
                    <a:srgbClr val="003551"/>
                  </a:solidFill>
                  <a:effectLst/>
                  <a:latin typeface="Arial" panose="020B0604020202020204" pitchFamily="34" charset="0"/>
                  <a:ea typeface="Arial" panose="020B0604020202020204" pitchFamily="34" charset="0"/>
                </a:rPr>
                <a:t>08867</a:t>
              </a:r>
              <a:r>
                <a:rPr lang="en-US" sz="1200" spc="-35" dirty="0">
                  <a:solidFill>
                    <a:srgbClr val="003551"/>
                  </a:solidFill>
                  <a:effectLst/>
                  <a:latin typeface="Arial" panose="020B0604020202020204" pitchFamily="34" charset="0"/>
                  <a:ea typeface="Arial" panose="020B0604020202020204" pitchFamily="34" charset="0"/>
                </a:rPr>
                <a:t> </a:t>
              </a:r>
              <a:r>
                <a:rPr lang="en-US" sz="1200" dirty="0">
                  <a:solidFill>
                    <a:srgbClr val="003551"/>
                  </a:solidFill>
                  <a:effectLst/>
                  <a:latin typeface="Arial" panose="020B0604020202020204" pitchFamily="34" charset="0"/>
                  <a:ea typeface="Arial" panose="020B0604020202020204" pitchFamily="34" charset="0"/>
                </a:rPr>
                <a:t>34</a:t>
              </a:r>
            </a:p>
            <a:p>
              <a:pPr>
                <a:spcBef>
                  <a:spcPts val="615"/>
                </a:spcBef>
                <a:spcAft>
                  <a:spcPts val="0"/>
                </a:spcAft>
              </a:pPr>
              <a:r>
                <a:rPr lang="en-US" sz="1200" dirty="0">
                  <a:solidFill>
                    <a:srgbClr val="003551"/>
                  </a:solidFill>
                  <a:latin typeface="Arial" panose="020B0604020202020204" pitchFamily="34" charset="0"/>
                  <a:ea typeface="Arial" panose="020B0604020202020204" pitchFamily="34" charset="0"/>
                </a:rPr>
                <a:t>Nantes, Paris, Montpellier</a:t>
              </a:r>
              <a:endParaRPr lang="fr-FR" dirty="0">
                <a:effectLst/>
                <a:latin typeface="Arial" panose="020B0604020202020204" pitchFamily="34" charset="0"/>
                <a:ea typeface="Arial" panose="020B0604020202020204" pitchFamily="34" charset="0"/>
              </a:endParaRPr>
            </a:p>
            <a:p>
              <a:pPr>
                <a:spcBef>
                  <a:spcPts val="560"/>
                </a:spcBef>
                <a:spcAft>
                  <a:spcPts val="0"/>
                </a:spcAft>
              </a:pPr>
              <a:r>
                <a:rPr lang="en-US" sz="1200" b="1" u="none" strike="noStrike" dirty="0">
                  <a:solidFill>
                    <a:srgbClr val="003551"/>
                  </a:solidFill>
                  <a:effectLst/>
                  <a:latin typeface="Tahoma" panose="020B0604030504040204" pitchFamily="34" charset="0"/>
                  <a:ea typeface="Arial" panose="020B0604020202020204" pitchFamily="34" charset="0"/>
                  <a:cs typeface="Arial" panose="020B0604020202020204" pitchFamily="34" charset="0"/>
                  <a:hlinkClick r:id="rId4"/>
                </a:rPr>
                <a:t>www.diginamic.fr</a:t>
              </a:r>
              <a:endParaRPr lang="fr-FR" dirty="0">
                <a:effectLst/>
                <a:latin typeface="Arial" panose="020B0604020202020204" pitchFamily="34" charset="0"/>
                <a:ea typeface="Arial" panose="020B0604020202020204" pitchFamily="34" charset="0"/>
              </a:endParaRPr>
            </a:p>
          </p:txBody>
        </p:sp>
      </p:grpSp>
    </p:spTree>
    <p:extLst>
      <p:ext uri="{BB962C8B-B14F-4D97-AF65-F5344CB8AC3E}">
        <p14:creationId xmlns:p14="http://schemas.microsoft.com/office/powerpoint/2010/main" val="29797286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algn="just"/>
            <a:r>
              <a:rPr lang="fr-FR" dirty="0" smtClean="0">
                <a:solidFill>
                  <a:srgbClr val="223C55"/>
                </a:solidFill>
              </a:rPr>
              <a:t>Dans les navigateurs, les moteurs JS ajoutent l’objet </a:t>
            </a:r>
            <a:r>
              <a:rPr lang="fr-FR" dirty="0" err="1" smtClean="0">
                <a:solidFill>
                  <a:srgbClr val="223C55"/>
                </a:solidFill>
              </a:rPr>
              <a:t>window</a:t>
            </a:r>
            <a:r>
              <a:rPr lang="fr-FR" dirty="0" smtClean="0">
                <a:solidFill>
                  <a:srgbClr val="223C55"/>
                </a:solidFill>
              </a:rPr>
              <a:t> qui représente la fenêtre courante. Cela permet entre autre de pouvoir manipuler et/ou réagir avec le DOM (Document Object Model)</a:t>
            </a:r>
          </a:p>
          <a:p>
            <a:pPr algn="just"/>
            <a:r>
              <a:rPr lang="fr-FR" dirty="0" smtClean="0">
                <a:solidFill>
                  <a:srgbClr val="223C55"/>
                </a:solidFill>
              </a:rPr>
              <a:t>Le JavaScript permet via le DOM de créer, modifier ou supprimer des éléments dynamiquement et ainsi interagir avec l’utilisateur</a:t>
            </a:r>
          </a:p>
          <a:p>
            <a:pPr algn="just"/>
            <a:r>
              <a:rPr lang="fr-FR" dirty="0" smtClean="0">
                <a:solidFill>
                  <a:srgbClr val="223C55"/>
                </a:solidFill>
              </a:rPr>
              <a:t>Cet objet </a:t>
            </a:r>
            <a:r>
              <a:rPr lang="fr-FR" dirty="0" err="1" smtClean="0">
                <a:solidFill>
                  <a:srgbClr val="223C55"/>
                </a:solidFill>
              </a:rPr>
              <a:t>window</a:t>
            </a:r>
            <a:r>
              <a:rPr lang="fr-FR" dirty="0" smtClean="0">
                <a:solidFill>
                  <a:srgbClr val="223C55"/>
                </a:solidFill>
              </a:rPr>
              <a:t> n’est pas disponible lorsque l’on développe coté serveur via Node.js</a:t>
            </a:r>
          </a:p>
          <a:p>
            <a:pPr algn="just"/>
            <a:r>
              <a:rPr lang="fr-FR" dirty="0" smtClean="0">
                <a:solidFill>
                  <a:srgbClr val="223C55"/>
                </a:solidFill>
              </a:rPr>
              <a:t>Node.js met à disposition des API (Application </a:t>
            </a:r>
            <a:r>
              <a:rPr lang="fr-FR" dirty="0" err="1" smtClean="0">
                <a:solidFill>
                  <a:srgbClr val="223C55"/>
                </a:solidFill>
              </a:rPr>
              <a:t>Programming</a:t>
            </a:r>
            <a:r>
              <a:rPr lang="fr-FR" dirty="0" smtClean="0">
                <a:solidFill>
                  <a:srgbClr val="223C55"/>
                </a:solidFill>
              </a:rPr>
              <a:t> Interface) pour le développement spécifique coté server.</a:t>
            </a:r>
            <a:endParaRPr lang="fr-FR" dirty="0"/>
          </a:p>
        </p:txBody>
      </p:sp>
      <p:sp>
        <p:nvSpPr>
          <p:cNvPr id="7" name="Titre 5"/>
          <p:cNvSpPr>
            <a:spLocks noGrp="1"/>
          </p:cNvSpPr>
          <p:nvPr>
            <p:ph type="title"/>
          </p:nvPr>
        </p:nvSpPr>
        <p:spPr>
          <a:xfrm>
            <a:off x="239350" y="0"/>
            <a:ext cx="11809313" cy="692696"/>
          </a:xfrm>
        </p:spPr>
        <p:txBody>
          <a:bodyPr/>
          <a:lstStyle/>
          <a:p>
            <a:r>
              <a:rPr lang="fr-FR" b="1" smtClean="0">
                <a:solidFill>
                  <a:schemeClr val="accent5">
                    <a:lumMod val="50000"/>
                  </a:schemeClr>
                </a:solidFill>
              </a:rPr>
              <a:t>Généralités </a:t>
            </a:r>
            <a:r>
              <a:rPr lang="fr-FR" b="1">
                <a:solidFill>
                  <a:schemeClr val="accent5">
                    <a:lumMod val="50000"/>
                  </a:schemeClr>
                </a:solidFill>
              </a:rPr>
              <a:t>JS</a:t>
            </a:r>
            <a:endParaRPr lang="fr-FR"/>
          </a:p>
        </p:txBody>
      </p:sp>
    </p:spTree>
    <p:extLst>
      <p:ext uri="{BB962C8B-B14F-4D97-AF65-F5344CB8AC3E}">
        <p14:creationId xmlns:p14="http://schemas.microsoft.com/office/powerpoint/2010/main" val="5156611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algn="just"/>
            <a:r>
              <a:rPr lang="fr-FR" dirty="0" smtClean="0">
                <a:solidFill>
                  <a:srgbClr val="223C55"/>
                </a:solidFill>
              </a:rPr>
              <a:t>On ne devrait plus parler des bases ES5 ou ES6, elles sont valables pour les versions ES5+</a:t>
            </a:r>
          </a:p>
          <a:p>
            <a:pPr algn="just"/>
            <a:r>
              <a:rPr lang="fr-FR" dirty="0" smtClean="0"/>
              <a:t>Pour des souci de compréhension, nous allons utiliser le terme ES5 pour les bases du langage et ES6+ pour les évolutions récentes de celui-ci</a:t>
            </a:r>
          </a:p>
          <a:p>
            <a:pPr algn="just"/>
            <a:r>
              <a:rPr lang="fr-FR" dirty="0" smtClean="0">
                <a:solidFill>
                  <a:srgbClr val="223C55"/>
                </a:solidFill>
                <a:hlinkClick r:id="rId2"/>
              </a:rPr>
              <a:t>W3schools</a:t>
            </a:r>
            <a:endParaRPr lang="fr-FR" dirty="0" smtClean="0">
              <a:solidFill>
                <a:srgbClr val="223C55"/>
              </a:solidFill>
            </a:endParaRPr>
          </a:p>
          <a:p>
            <a:pPr algn="just"/>
            <a:r>
              <a:rPr lang="fr-FR" dirty="0" smtClean="0">
                <a:solidFill>
                  <a:srgbClr val="223C55"/>
                </a:solidFill>
                <a:hlinkClick r:id="rId3"/>
              </a:rPr>
              <a:t>Mozilla Foundation</a:t>
            </a:r>
            <a:endParaRPr lang="fr-FR" dirty="0">
              <a:solidFill>
                <a:srgbClr val="223C55"/>
              </a:solidFill>
            </a:endParaRPr>
          </a:p>
        </p:txBody>
      </p:sp>
      <p:sp>
        <p:nvSpPr>
          <p:cNvPr id="6" name="Titre 5"/>
          <p:cNvSpPr>
            <a:spLocks noGrp="1"/>
          </p:cNvSpPr>
          <p:nvPr>
            <p:ph type="title"/>
          </p:nvPr>
        </p:nvSpPr>
        <p:spPr/>
        <p:txBody>
          <a:bodyPr/>
          <a:lstStyle/>
          <a:p>
            <a:r>
              <a:rPr lang="fr-FR" b="1" dirty="0">
                <a:solidFill>
                  <a:schemeClr val="accent5">
                    <a:lumMod val="50000"/>
                  </a:schemeClr>
                </a:solidFill>
              </a:rPr>
              <a:t>Bases JS ES5</a:t>
            </a:r>
            <a:endParaRPr lang="fr-FR" dirty="0"/>
          </a:p>
        </p:txBody>
      </p:sp>
    </p:spTree>
    <p:extLst>
      <p:ext uri="{BB962C8B-B14F-4D97-AF65-F5344CB8AC3E}">
        <p14:creationId xmlns:p14="http://schemas.microsoft.com/office/powerpoint/2010/main" val="1083377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r>
              <a:rPr lang="fr-FR" dirty="0" smtClean="0">
                <a:solidFill>
                  <a:srgbClr val="223C55"/>
                </a:solidFill>
              </a:rPr>
              <a:t>Types primitifs: </a:t>
            </a:r>
          </a:p>
          <a:p>
            <a:pPr lvl="1">
              <a:buFont typeface="Wingdings" charset="2"/>
              <a:buChar char="Ø"/>
            </a:pPr>
            <a:r>
              <a:rPr lang="fr-FR" dirty="0" smtClean="0"/>
              <a:t>String</a:t>
            </a:r>
          </a:p>
          <a:p>
            <a:pPr lvl="1">
              <a:buFont typeface="Wingdings" charset="2"/>
              <a:buChar char="Ø"/>
            </a:pPr>
            <a:r>
              <a:rPr lang="fr-FR" dirty="0" err="1" smtClean="0"/>
              <a:t>Number</a:t>
            </a:r>
            <a:endParaRPr lang="fr-FR" dirty="0" smtClean="0"/>
          </a:p>
          <a:p>
            <a:pPr lvl="1">
              <a:buFont typeface="Wingdings" charset="2"/>
              <a:buChar char="Ø"/>
            </a:pPr>
            <a:r>
              <a:rPr lang="fr-FR" dirty="0" err="1" smtClean="0"/>
              <a:t>Boolean</a:t>
            </a:r>
            <a:endParaRPr lang="fr-FR" dirty="0" smtClean="0"/>
          </a:p>
          <a:p>
            <a:pPr lvl="1">
              <a:buFont typeface="Wingdings" charset="2"/>
              <a:buChar char="Ø"/>
            </a:pPr>
            <a:r>
              <a:rPr lang="fr-FR" dirty="0" err="1" smtClean="0"/>
              <a:t>Undefined</a:t>
            </a:r>
            <a:endParaRPr lang="fr-FR" dirty="0" smtClean="0"/>
          </a:p>
          <a:p>
            <a:pPr lvl="1">
              <a:buFont typeface="Wingdings" charset="2"/>
              <a:buChar char="Ø"/>
            </a:pPr>
            <a:r>
              <a:rPr lang="fr-FR" dirty="0" err="1" smtClean="0"/>
              <a:t>Null</a:t>
            </a:r>
            <a:endParaRPr lang="fr-FR" dirty="0"/>
          </a:p>
          <a:p>
            <a:pPr>
              <a:buFont typeface="Arial" charset="0"/>
              <a:buChar char="•"/>
            </a:pPr>
            <a:r>
              <a:rPr lang="fr-FR" dirty="0" smtClean="0"/>
              <a:t>Types complexes</a:t>
            </a:r>
          </a:p>
          <a:p>
            <a:pPr lvl="1">
              <a:buFont typeface="Wingdings" charset="2"/>
              <a:buChar char="Ø"/>
            </a:pPr>
            <a:r>
              <a:rPr lang="fr-FR" dirty="0" smtClean="0"/>
              <a:t>Object</a:t>
            </a:r>
          </a:p>
          <a:p>
            <a:pPr lvl="1">
              <a:buFont typeface="Wingdings" charset="2"/>
              <a:buChar char="Ø"/>
            </a:pPr>
            <a:r>
              <a:rPr lang="fr-FR" dirty="0" err="1" smtClean="0"/>
              <a:t>Function</a:t>
            </a:r>
            <a:endParaRPr lang="fr-FR" dirty="0" smtClean="0"/>
          </a:p>
        </p:txBody>
      </p:sp>
      <p:sp>
        <p:nvSpPr>
          <p:cNvPr id="6" name="ZoneTexte 5"/>
          <p:cNvSpPr txBox="1"/>
          <p:nvPr/>
        </p:nvSpPr>
        <p:spPr>
          <a:xfrm>
            <a:off x="6384612" y="161682"/>
            <a:ext cx="5664051" cy="369332"/>
          </a:xfrm>
          <a:prstGeom prst="rect">
            <a:avLst/>
          </a:prstGeom>
          <a:noFill/>
        </p:spPr>
        <p:txBody>
          <a:bodyPr wrap="none" rtlCol="0">
            <a:spAutoFit/>
          </a:bodyPr>
          <a:lstStyle/>
          <a:p>
            <a:r>
              <a:rPr lang="fr-FR" dirty="0" smtClean="0">
                <a:solidFill>
                  <a:schemeClr val="accent3"/>
                </a:solidFill>
              </a:rPr>
              <a:t>Ouvrir le fichier &lt;root&gt;/JavaScript/bases-js-es5/01-types.js</a:t>
            </a:r>
            <a:endParaRPr lang="fr-FR" dirty="0">
              <a:solidFill>
                <a:schemeClr val="accent3"/>
              </a:solidFill>
            </a:endParaRPr>
          </a:p>
        </p:txBody>
      </p:sp>
      <p:sp>
        <p:nvSpPr>
          <p:cNvPr id="7" name="Titre 6"/>
          <p:cNvSpPr>
            <a:spLocks noGrp="1"/>
          </p:cNvSpPr>
          <p:nvPr>
            <p:ph type="title"/>
          </p:nvPr>
        </p:nvSpPr>
        <p:spPr/>
        <p:txBody>
          <a:bodyPr/>
          <a:lstStyle/>
          <a:p>
            <a:r>
              <a:rPr lang="fr-FR" b="1" dirty="0">
                <a:solidFill>
                  <a:schemeClr val="accent5">
                    <a:lumMod val="50000"/>
                  </a:schemeClr>
                </a:solidFill>
              </a:rPr>
              <a:t>Bases JS ES5</a:t>
            </a:r>
            <a:endParaRPr lang="fr-FR" dirty="0"/>
          </a:p>
        </p:txBody>
      </p:sp>
    </p:spTree>
    <p:extLst>
      <p:ext uri="{BB962C8B-B14F-4D97-AF65-F5344CB8AC3E}">
        <p14:creationId xmlns:p14="http://schemas.microsoft.com/office/powerpoint/2010/main" val="1515029518"/>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èle support de cours formateurs externes">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odèle support de cours formateurs Externes - vers. 2017.potx" id="{76F62117-CAB7-4BA9-B975-2A54898648CA}" vid="{BEF39EBC-DC27-4255-8B10-C8809C016B4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Modèle support de cours formateurs externes</Template>
  <TotalTime>18124</TotalTime>
  <Words>2109</Words>
  <Application>Microsoft Macintosh PowerPoint</Application>
  <PresentationFormat>Grand écran</PresentationFormat>
  <Paragraphs>507</Paragraphs>
  <Slides>60</Slides>
  <Notes>16</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60</vt:i4>
      </vt:variant>
    </vt:vector>
  </HeadingPairs>
  <TitlesOfParts>
    <vt:vector size="71" baseType="lpstr">
      <vt:lpstr>Calibri</vt:lpstr>
      <vt:lpstr>Courier New</vt:lpstr>
      <vt:lpstr>Mangal</vt:lpstr>
      <vt:lpstr>Segoe UI</vt:lpstr>
      <vt:lpstr>Segoe UI Light</vt:lpstr>
      <vt:lpstr>Segoe UI Semibold</vt:lpstr>
      <vt:lpstr>Segoe UI Semilight</vt:lpstr>
      <vt:lpstr>Tahoma</vt:lpstr>
      <vt:lpstr>Wingdings</vt:lpstr>
      <vt:lpstr>Arial</vt:lpstr>
      <vt:lpstr>Modèle support de cours formateurs externes</vt:lpstr>
      <vt:lpstr>Présentation PowerPoint</vt:lpstr>
      <vt:lpstr>Votre formateur</vt:lpstr>
      <vt:lpstr>Programme détaillé</vt:lpstr>
      <vt:lpstr>Historique JS</vt:lpstr>
      <vt:lpstr>Généralités JS</vt:lpstr>
      <vt:lpstr>Généralités JS</vt:lpstr>
      <vt:lpstr>Généralités JS</vt:lpstr>
      <vt:lpstr>Bases JS ES5</vt:lpstr>
      <vt:lpstr>Bases JS ES5</vt:lpstr>
      <vt:lpstr>Bases JS ES5</vt:lpstr>
      <vt:lpstr>Bases JS ES5</vt:lpstr>
      <vt:lpstr>Bases JS ES5</vt:lpstr>
      <vt:lpstr>Bases JS ES5</vt:lpstr>
      <vt:lpstr>Bases JS ES5</vt:lpstr>
      <vt:lpstr>Bases JS ES5</vt:lpstr>
      <vt:lpstr>Bases JS ES5</vt:lpstr>
      <vt:lpstr>Bases JS ES5</vt:lpstr>
      <vt:lpstr>Bases JS ES5</vt:lpstr>
      <vt:lpstr>TP</vt:lpstr>
      <vt:lpstr>Node.js / Historique </vt:lpstr>
      <vt:lpstr>Node.js / Présentation</vt:lpstr>
      <vt:lpstr>Node.js / Présentation</vt:lpstr>
      <vt:lpstr>Node.js / Présentation</vt:lpstr>
      <vt:lpstr>Node.js / Benchmark</vt:lpstr>
      <vt:lpstr>Node.js / Benchmark</vt:lpstr>
      <vt:lpstr>Node.js / Pourquoi ?</vt:lpstr>
      <vt:lpstr>Node.js / Bloquant vs non bloquant</vt:lpstr>
      <vt:lpstr>Node.js / Bloquant vs non bloquant</vt:lpstr>
      <vt:lpstr>Node.js / Bloquant vs non bloquant</vt:lpstr>
      <vt:lpstr>Node.js / Package.json</vt:lpstr>
      <vt:lpstr>Node.js / Imports</vt:lpstr>
      <vt:lpstr>Node.js / Modules</vt:lpstr>
      <vt:lpstr>Node.js / Modules</vt:lpstr>
      <vt:lpstr>Node.js / Modules</vt:lpstr>
      <vt:lpstr>Node.js / Un peu de code ;)</vt:lpstr>
      <vt:lpstr>Node.js / NPM</vt:lpstr>
      <vt:lpstr>Node.js / NPM</vt:lpstr>
      <vt:lpstr>Node.js / NPM</vt:lpstr>
      <vt:lpstr>TP</vt:lpstr>
      <vt:lpstr>JavaScript / ES6 +</vt:lpstr>
      <vt:lpstr>JavaScript / ES6 + / Variables</vt:lpstr>
      <vt:lpstr>JavaScript / ES6 + / Template litterals</vt:lpstr>
      <vt:lpstr>JavaScript / ES6 + / Arrow function</vt:lpstr>
      <vt:lpstr>JavaScript / ES6 + / Arrow function</vt:lpstr>
      <vt:lpstr>JavaScript / ES6 + / Function arguments</vt:lpstr>
      <vt:lpstr>JavaScript / ES6 + / Function arguments</vt:lpstr>
      <vt:lpstr>JavaScript / ES6 + / Object properties</vt:lpstr>
      <vt:lpstr>JavaScript / ES6 + / Destructuring</vt:lpstr>
      <vt:lpstr>JavaScript / ES6 + / Destructuring</vt:lpstr>
      <vt:lpstr>JavaScript / ES6 + / Modules loaders</vt:lpstr>
      <vt:lpstr>JavaScript / ES6 + / Modules loaders</vt:lpstr>
      <vt:lpstr>JavaScript / ES6 + / Class</vt:lpstr>
      <vt:lpstr>JavaScript / ES6 + / Class inheritance</vt:lpstr>
      <vt:lpstr>JavaScript / ES6 + / Class static member</vt:lpstr>
      <vt:lpstr>JavaScript / ES6 + / Class static member</vt:lpstr>
      <vt:lpstr>JavaScript / ES6 + / Getter - Setter</vt:lpstr>
      <vt:lpstr>JavaScript / ES6 + / Promise</vt:lpstr>
      <vt:lpstr>JavaScript / ES6+</vt:lpstr>
      <vt:lpstr>TP</vt:lpstr>
      <vt:lpstr>Restons en contact</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Lionel Cabon</dc:creator>
  <cp:lastModifiedBy>Utilisateur de Microsoft Office</cp:lastModifiedBy>
  <cp:revision>231</cp:revision>
  <cp:lastPrinted>2016-06-02T13:57:38Z</cp:lastPrinted>
  <dcterms:created xsi:type="dcterms:W3CDTF">2016-05-24T09:08:55Z</dcterms:created>
  <dcterms:modified xsi:type="dcterms:W3CDTF">2018-05-15T11:51:55Z</dcterms:modified>
</cp:coreProperties>
</file>